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14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265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69" r:id="rId32"/>
    <p:sldId id="270" r:id="rId33"/>
    <p:sldId id="271" r:id="rId34"/>
    <p:sldId id="277" r:id="rId35"/>
    <p:sldId id="272" r:id="rId36"/>
    <p:sldId id="273" r:id="rId37"/>
    <p:sldId id="274" r:id="rId38"/>
    <p:sldId id="275" r:id="rId39"/>
    <p:sldId id="276" r:id="rId40"/>
    <p:sldId id="278" r:id="rId41"/>
    <p:sldId id="279" r:id="rId42"/>
    <p:sldId id="280" r:id="rId43"/>
    <p:sldId id="281" r:id="rId44"/>
    <p:sldId id="302" r:id="rId45"/>
    <p:sldId id="296" r:id="rId46"/>
    <p:sldId id="297" r:id="rId47"/>
    <p:sldId id="298" r:id="rId48"/>
    <p:sldId id="299" r:id="rId49"/>
    <p:sldId id="300" r:id="rId50"/>
    <p:sldId id="301" r:id="rId51"/>
    <p:sldId id="262" r:id="rId52"/>
    <p:sldId id="263" r:id="rId53"/>
    <p:sldId id="267" r:id="rId54"/>
    <p:sldId id="303" r:id="rId55"/>
    <p:sldId id="266" r:id="rId56"/>
    <p:sldId id="313" r:id="rId57"/>
    <p:sldId id="295" r:id="rId58"/>
    <p:sldId id="264" r:id="rId59"/>
    <p:sldId id="268" r:id="rId60"/>
  </p:sldIdLst>
  <p:sldSz cx="18288000" cy="10287000"/>
  <p:notesSz cx="6858000" cy="9144000"/>
  <p:embeddedFontLst>
    <p:embeddedFont>
      <p:font typeface="Source Han Sans KR" panose="020B0600000101010101" charset="-127"/>
      <p:regular r:id="rId61"/>
    </p:embeddedFont>
    <p:embeddedFont>
      <p:font typeface="Source Han Sans KR Bold" panose="020B0600000101010101" charset="-127"/>
      <p:regular r:id="rId62"/>
    </p:embeddedFont>
    <p:embeddedFont>
      <p:font typeface="Source Han Sans KR Medium" panose="020B0600000101010101" charset="-127"/>
      <p:regular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Noto Sans KR" panose="020B0200000000000000" pitchFamily="50" charset="-127"/>
      <p:regular r:id="rId68"/>
      <p:bold r:id="rId69"/>
    </p:embeddedFont>
    <p:embeddedFont>
      <p:font typeface="Noto Sans KR" panose="020B0200000000000000" pitchFamily="50" charset="-127"/>
      <p:regular r:id="rId68"/>
      <p:bold r:id="rId69"/>
    </p:embeddedFont>
    <p:embeddedFont>
      <p:font typeface="Raleway" pitchFamily="2" charset="0"/>
      <p:regular r:id="rId70"/>
      <p:bold r:id="rId71"/>
      <p:italic r:id="rId72"/>
      <p:boldItalic r:id="rId73"/>
    </p:embeddedFont>
    <p:embeddedFont>
      <p:font typeface="Raleway Bold" pitchFamily="2" charset="0"/>
      <p:regular r:id="rId74"/>
      <p:bold r:id="rId75"/>
    </p:embeddedFont>
    <p:embeddedFont>
      <p:font typeface="Raleway Medium" pitchFamily="2" charset="0"/>
      <p:regular r:id="rId76"/>
      <p:italic r:id="rId7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4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25425" y="4503386"/>
            <a:ext cx="7837149" cy="12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sz="7197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Watch Your Step!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50675" y="3848783"/>
            <a:ext cx="4186648" cy="661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90807"/>
                </a:solidFill>
                <a:latin typeface="Raleway Medium" pitchFamily="2" charset="0"/>
                <a:ea typeface="Raleway"/>
                <a:cs typeface="Raleway"/>
                <a:sym typeface="Raleway"/>
              </a:rPr>
              <a:t>SMFL </a:t>
            </a:r>
            <a:r>
              <a:rPr lang="en-US" sz="3999" dirty="0">
                <a:solidFill>
                  <a:srgbClr val="09080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팀 </a:t>
            </a:r>
            <a:r>
              <a:rPr lang="en-US" sz="3999" dirty="0" err="1">
                <a:solidFill>
                  <a:srgbClr val="09080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aleway"/>
                <a:sym typeface="Raleway"/>
              </a:rPr>
              <a:t>프로젝트</a:t>
            </a:r>
            <a:endParaRPr lang="en-US" sz="3999" dirty="0">
              <a:solidFill>
                <a:srgbClr val="090807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Raleway"/>
              <a:sym typeface="Raleway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8463794"/>
            <a:ext cx="1312664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2025.08.01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918575"/>
            <a:ext cx="131266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Team L3C1</a:t>
            </a:r>
          </a:p>
        </p:txBody>
      </p:sp>
      <p:sp>
        <p:nvSpPr>
          <p:cNvPr id="6" name="AutoShape 6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8274" y="2793421"/>
            <a:ext cx="14903309" cy="3390503"/>
          </a:xfrm>
          <a:custGeom>
            <a:avLst/>
            <a:gdLst/>
            <a:ahLst/>
            <a:cxnLst/>
            <a:rect l="l" t="t" r="r" b="b"/>
            <a:pathLst>
              <a:path w="14903309" h="3390503">
                <a:moveTo>
                  <a:pt x="0" y="0"/>
                </a:moveTo>
                <a:lnTo>
                  <a:pt x="14903310" y="0"/>
                </a:lnTo>
                <a:lnTo>
                  <a:pt x="14903310" y="3390503"/>
                </a:lnTo>
                <a:lnTo>
                  <a:pt x="0" y="3390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95225" y="7091667"/>
            <a:ext cx="16332455" cy="1285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0"/>
              </a:lnSpc>
            </a:pPr>
            <a:r>
              <a:rPr lang="en-US" sz="3693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마우스 클릭으로 버튼을 누르기 때문에</a:t>
            </a:r>
          </a:p>
          <a:p>
            <a:pPr algn="ctr">
              <a:lnSpc>
                <a:spcPts val="5170"/>
              </a:lnSpc>
              <a:spcBef>
                <a:spcPct val="0"/>
              </a:spcBef>
            </a:pPr>
            <a:r>
              <a:rPr lang="en-US" sz="3693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마우스 움직임및 이중중첩 현상 방지 함수 작성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DCEEF5D-E3E8-4A11-B36B-24C7B058E719}"/>
              </a:ext>
            </a:extLst>
          </p:cNvPr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73D809B6-92D9-49B7-B4B9-31FD11169E0E}"/>
              </a:ext>
            </a:extLst>
          </p:cNvPr>
          <p:cNvSpPr txBox="1"/>
          <p:nvPr/>
        </p:nvSpPr>
        <p:spPr>
          <a:xfrm>
            <a:off x="923832" y="765070"/>
            <a:ext cx="5248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이승준  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타이틀 업데이트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0547" y="445127"/>
            <a:ext cx="8129279" cy="5383771"/>
          </a:xfrm>
          <a:custGeom>
            <a:avLst/>
            <a:gdLst/>
            <a:ahLst/>
            <a:cxnLst/>
            <a:rect l="l" t="t" r="r" b="b"/>
            <a:pathLst>
              <a:path w="8129279" h="5383771">
                <a:moveTo>
                  <a:pt x="0" y="0"/>
                </a:moveTo>
                <a:lnTo>
                  <a:pt x="8129280" y="0"/>
                </a:lnTo>
                <a:lnTo>
                  <a:pt x="8129280" y="5383771"/>
                </a:lnTo>
                <a:lnTo>
                  <a:pt x="0" y="5383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4999268"/>
            <a:ext cx="8115300" cy="5014592"/>
          </a:xfrm>
          <a:custGeom>
            <a:avLst/>
            <a:gdLst/>
            <a:ahLst/>
            <a:cxnLst/>
            <a:rect l="l" t="t" r="r" b="b"/>
            <a:pathLst>
              <a:path w="8115300" h="5014592">
                <a:moveTo>
                  <a:pt x="0" y="0"/>
                </a:moveTo>
                <a:lnTo>
                  <a:pt x="8115300" y="0"/>
                </a:lnTo>
                <a:lnTo>
                  <a:pt x="8115300" y="5014593"/>
                </a:lnTo>
                <a:lnTo>
                  <a:pt x="0" y="5014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542316" y="952500"/>
            <a:ext cx="8310758" cy="3314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0"/>
              </a:lnSpc>
            </a:pPr>
            <a:r>
              <a:rPr lang="en-US" sz="3778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마우스와 게임 시작 버튼이 충돌 시 변화와</a:t>
            </a:r>
          </a:p>
          <a:p>
            <a:pPr algn="ctr">
              <a:lnSpc>
                <a:spcPts val="5290"/>
              </a:lnSpc>
              <a:spcBef>
                <a:spcPct val="0"/>
              </a:spcBef>
            </a:pPr>
            <a:r>
              <a:rPr lang="en-US" sz="3778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버튼 클릭시 변화 및실행되는 이벤트들</a:t>
            </a:r>
          </a:p>
          <a:p>
            <a:pPr algn="ctr">
              <a:lnSpc>
                <a:spcPts val="5290"/>
              </a:lnSpc>
              <a:spcBef>
                <a:spcPct val="0"/>
              </a:spcBef>
            </a:pPr>
            <a:r>
              <a:rPr lang="en-US" sz="3778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게임이 시작되면서 게임 화면 전환,</a:t>
            </a:r>
          </a:p>
          <a:p>
            <a:pPr algn="ctr">
              <a:lnSpc>
                <a:spcPts val="5290"/>
              </a:lnSpc>
              <a:spcBef>
                <a:spcPct val="0"/>
              </a:spcBef>
            </a:pPr>
            <a:r>
              <a:rPr lang="en-US" sz="3778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플레이어 위치 조정, 나오는 음악 변경,</a:t>
            </a:r>
          </a:p>
          <a:p>
            <a:pPr algn="ctr">
              <a:lnSpc>
                <a:spcPts val="5290"/>
              </a:lnSpc>
              <a:spcBef>
                <a:spcPct val="0"/>
              </a:spcBef>
            </a:pPr>
            <a:r>
              <a:rPr lang="en-US" sz="3778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카메라 이동 등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7241512"/>
            <a:ext cx="9237803" cy="171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1"/>
              </a:lnSpc>
            </a:pPr>
            <a:r>
              <a:rPr lang="en-US" sz="3265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마찬가지로 마우스와 나가기 버튼의 충돌시 변화와</a:t>
            </a:r>
          </a:p>
          <a:p>
            <a:pPr algn="ctr">
              <a:lnSpc>
                <a:spcPts val="4571"/>
              </a:lnSpc>
              <a:spcBef>
                <a:spcPct val="0"/>
              </a:spcBef>
            </a:pPr>
            <a:r>
              <a:rPr lang="en-US" sz="3265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버튼 클릭시 일어나는 변화 및 이벤트 실행 </a:t>
            </a:r>
          </a:p>
          <a:p>
            <a:pPr algn="ctr">
              <a:lnSpc>
                <a:spcPts val="4571"/>
              </a:lnSpc>
              <a:spcBef>
                <a:spcPct val="0"/>
              </a:spcBef>
            </a:pPr>
            <a:r>
              <a:rPr lang="en-US" sz="3265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그리고 기본 버튼 상태 코드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0200" y="1702962"/>
            <a:ext cx="14626665" cy="4479416"/>
          </a:xfrm>
          <a:custGeom>
            <a:avLst/>
            <a:gdLst/>
            <a:ahLst/>
            <a:cxnLst/>
            <a:rect l="l" t="t" r="r" b="b"/>
            <a:pathLst>
              <a:path w="14626665" h="4479416">
                <a:moveTo>
                  <a:pt x="0" y="0"/>
                </a:moveTo>
                <a:lnTo>
                  <a:pt x="14626665" y="0"/>
                </a:lnTo>
                <a:lnTo>
                  <a:pt x="14626665" y="4479416"/>
                </a:lnTo>
                <a:lnTo>
                  <a:pt x="0" y="4479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00868" y="6517491"/>
            <a:ext cx="14626665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일시 정지 상태에서 일어나는 함수로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일시정지 화면 및 계속 버튼과 나가기 버튼의 위치 조정 및 출력 함수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여기에도 마우스 이중중첩 방지 코드 작성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endParaRPr lang="en-US" sz="3399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CD13C1B-45CE-404D-B053-34F14E6CEE25}"/>
              </a:ext>
            </a:extLst>
          </p:cNvPr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DA4C5471-EF0C-4085-A295-39A4E13B47E8}"/>
              </a:ext>
            </a:extLst>
          </p:cNvPr>
          <p:cNvSpPr txBox="1"/>
          <p:nvPr/>
        </p:nvSpPr>
        <p:spPr>
          <a:xfrm>
            <a:off x="923832" y="765070"/>
            <a:ext cx="5248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이승준  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일시정지 업데이트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9071" y="641322"/>
            <a:ext cx="9461601" cy="3943795"/>
          </a:xfrm>
          <a:custGeom>
            <a:avLst/>
            <a:gdLst/>
            <a:ahLst/>
            <a:cxnLst/>
            <a:rect l="l" t="t" r="r" b="b"/>
            <a:pathLst>
              <a:path w="9461601" h="3943795">
                <a:moveTo>
                  <a:pt x="0" y="0"/>
                </a:moveTo>
                <a:lnTo>
                  <a:pt x="9461600" y="0"/>
                </a:lnTo>
                <a:lnTo>
                  <a:pt x="9461600" y="3943796"/>
                </a:lnTo>
                <a:lnTo>
                  <a:pt x="0" y="3943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59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93296" y="4421005"/>
            <a:ext cx="10150787" cy="5609290"/>
          </a:xfrm>
          <a:custGeom>
            <a:avLst/>
            <a:gdLst/>
            <a:ahLst/>
            <a:cxnLst/>
            <a:rect l="l" t="t" r="r" b="b"/>
            <a:pathLst>
              <a:path w="10150787" h="5609290">
                <a:moveTo>
                  <a:pt x="0" y="0"/>
                </a:moveTo>
                <a:lnTo>
                  <a:pt x="10150787" y="0"/>
                </a:lnTo>
                <a:lnTo>
                  <a:pt x="10150787" y="5609290"/>
                </a:lnTo>
                <a:lnTo>
                  <a:pt x="0" y="5609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0286794" y="1820133"/>
            <a:ext cx="8001206" cy="2305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5"/>
              </a:lnSpc>
            </a:pPr>
            <a:r>
              <a:rPr lang="en-US" sz="328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일시 정지 상태일때 출력되는</a:t>
            </a:r>
          </a:p>
          <a:p>
            <a:pPr algn="ctr">
              <a:lnSpc>
                <a:spcPts val="4605"/>
              </a:lnSpc>
            </a:pPr>
            <a:r>
              <a:rPr lang="en-US" sz="328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계속하기 버튼의 변화와 버튼 클릭시에</a:t>
            </a:r>
          </a:p>
          <a:p>
            <a:pPr algn="ctr">
              <a:lnSpc>
                <a:spcPts val="4605"/>
              </a:lnSpc>
              <a:spcBef>
                <a:spcPct val="0"/>
              </a:spcBef>
            </a:pPr>
            <a:r>
              <a:rPr lang="en-US" sz="328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실행되는 이벤트들 출력</a:t>
            </a:r>
          </a:p>
          <a:p>
            <a:pPr algn="ctr">
              <a:lnSpc>
                <a:spcPts val="4605"/>
              </a:lnSpc>
              <a:spcBef>
                <a:spcPct val="0"/>
              </a:spcBef>
            </a:pPr>
            <a:endParaRPr lang="en-US" sz="3289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-207910" y="6002005"/>
            <a:ext cx="8001206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나가기 버튼 상태 변화와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클릭시 실행되는 이벤트들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여기서는 타이틀로 나가지도록 작동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endParaRPr lang="en-US" sz="3399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8639" y="1790700"/>
            <a:ext cx="17050722" cy="3964293"/>
          </a:xfrm>
          <a:custGeom>
            <a:avLst/>
            <a:gdLst/>
            <a:ahLst/>
            <a:cxnLst/>
            <a:rect l="l" t="t" r="r" b="b"/>
            <a:pathLst>
              <a:path w="17050722" h="3964293">
                <a:moveTo>
                  <a:pt x="0" y="0"/>
                </a:moveTo>
                <a:lnTo>
                  <a:pt x="17050722" y="0"/>
                </a:lnTo>
                <a:lnTo>
                  <a:pt x="17050722" y="3964293"/>
                </a:lnTo>
                <a:lnTo>
                  <a:pt x="0" y="3964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61930" y="6037139"/>
            <a:ext cx="15564141" cy="2704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6"/>
              </a:lnSpc>
            </a:pPr>
            <a:r>
              <a:rPr lang="en-US" sz="386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게임 클리어 상태를 출력하는 함수</a:t>
            </a:r>
          </a:p>
          <a:p>
            <a:pPr algn="ctr">
              <a:lnSpc>
                <a:spcPts val="5406"/>
              </a:lnSpc>
            </a:pPr>
            <a:r>
              <a:rPr lang="en-US" sz="386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클리어 이미지와 다시하기 및 나가기 버튼 출력 작성</a:t>
            </a:r>
          </a:p>
          <a:p>
            <a:pPr algn="ctr">
              <a:lnSpc>
                <a:spcPts val="5406"/>
              </a:lnSpc>
              <a:spcBef>
                <a:spcPct val="0"/>
              </a:spcBef>
            </a:pPr>
            <a:r>
              <a:rPr lang="en-US" sz="386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마찬가지로 이중중첩 현상 방지를 위한 코드 추가</a:t>
            </a:r>
          </a:p>
          <a:p>
            <a:pPr algn="ctr">
              <a:lnSpc>
                <a:spcPts val="5406"/>
              </a:lnSpc>
              <a:spcBef>
                <a:spcPct val="0"/>
              </a:spcBef>
            </a:pPr>
            <a:endParaRPr lang="en-US" sz="386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7825997-9A91-492D-B0B8-5A995A7E74AB}"/>
              </a:ext>
            </a:extLst>
          </p:cNvPr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657C57BF-0FB7-4A2C-9F97-2F59FE6A7611}"/>
              </a:ext>
            </a:extLst>
          </p:cNvPr>
          <p:cNvSpPr txBox="1"/>
          <p:nvPr/>
        </p:nvSpPr>
        <p:spPr>
          <a:xfrm>
            <a:off x="923832" y="765070"/>
            <a:ext cx="5476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이승준  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클리어 화면 업데이트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6631" y="472942"/>
            <a:ext cx="9517845" cy="5221075"/>
          </a:xfrm>
          <a:custGeom>
            <a:avLst/>
            <a:gdLst/>
            <a:ahLst/>
            <a:cxnLst/>
            <a:rect l="l" t="t" r="r" b="b"/>
            <a:pathLst>
              <a:path w="9517845" h="5221075">
                <a:moveTo>
                  <a:pt x="0" y="0"/>
                </a:moveTo>
                <a:lnTo>
                  <a:pt x="9517845" y="0"/>
                </a:lnTo>
                <a:lnTo>
                  <a:pt x="9517845" y="5221075"/>
                </a:lnTo>
                <a:lnTo>
                  <a:pt x="0" y="5221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65094" y="4691138"/>
            <a:ext cx="11186278" cy="5036753"/>
          </a:xfrm>
          <a:custGeom>
            <a:avLst/>
            <a:gdLst/>
            <a:ahLst/>
            <a:cxnLst/>
            <a:rect l="l" t="t" r="r" b="b"/>
            <a:pathLst>
              <a:path w="11186278" h="5036753">
                <a:moveTo>
                  <a:pt x="0" y="0"/>
                </a:moveTo>
                <a:lnTo>
                  <a:pt x="11186277" y="0"/>
                </a:lnTo>
                <a:lnTo>
                  <a:pt x="11186277" y="5036754"/>
                </a:lnTo>
                <a:lnTo>
                  <a:pt x="0" y="5036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958973" y="962025"/>
            <a:ext cx="644187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마찬가지로 게임 클리어 화면에서의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다시하기 버튼 변화와 클릭시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발동되는 이벤트들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6631" y="6338433"/>
            <a:ext cx="5273030" cy="261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3"/>
              </a:lnSpc>
            </a:pPr>
            <a:r>
              <a:rPr lang="en-US" sz="3716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여기서도 </a:t>
            </a:r>
          </a:p>
          <a:p>
            <a:pPr algn="ctr">
              <a:lnSpc>
                <a:spcPts val="5203"/>
              </a:lnSpc>
            </a:pPr>
            <a:r>
              <a:rPr lang="en-US" sz="3716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나가기 버튼 클릭시 </a:t>
            </a:r>
          </a:p>
          <a:p>
            <a:pPr algn="ctr">
              <a:lnSpc>
                <a:spcPts val="5203"/>
              </a:lnSpc>
            </a:pPr>
            <a:r>
              <a:rPr lang="en-US" sz="3716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생기는 변화와 </a:t>
            </a:r>
          </a:p>
          <a:p>
            <a:pPr algn="ctr">
              <a:lnSpc>
                <a:spcPts val="5203"/>
              </a:lnSpc>
              <a:spcBef>
                <a:spcPct val="0"/>
              </a:spcBef>
            </a:pPr>
            <a:r>
              <a:rPr lang="en-US" sz="3716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실행되는 이벤트 코드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0320" y="2087017"/>
            <a:ext cx="10135281" cy="6461242"/>
          </a:xfrm>
          <a:custGeom>
            <a:avLst/>
            <a:gdLst/>
            <a:ahLst/>
            <a:cxnLst/>
            <a:rect l="l" t="t" r="r" b="b"/>
            <a:pathLst>
              <a:path w="10135281" h="6461242">
                <a:moveTo>
                  <a:pt x="0" y="0"/>
                </a:moveTo>
                <a:lnTo>
                  <a:pt x="10135281" y="0"/>
                </a:lnTo>
                <a:lnTo>
                  <a:pt x="10135281" y="6461241"/>
                </a:lnTo>
                <a:lnTo>
                  <a:pt x="0" y="6461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90237" y="2584832"/>
            <a:ext cx="10135281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Run 함수 : 선언된 함수들이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실제로 작동되는 구간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endParaRPr lang="en-US" sz="3399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플레이어, 그리드, 충돌, 맵과 카메라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그리고 음악을 호출해 표시 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7D95C20-B83E-49B1-996F-BD40FED1F2EF}"/>
              </a:ext>
            </a:extLst>
          </p:cNvPr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68366885-D731-4949-9B44-C4C8E94F1AF4}"/>
              </a:ext>
            </a:extLst>
          </p:cNvPr>
          <p:cNvSpPr txBox="1"/>
          <p:nvPr/>
        </p:nvSpPr>
        <p:spPr>
          <a:xfrm>
            <a:off x="923832" y="765070"/>
            <a:ext cx="5248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이승준  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실행 함수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00" y="1943100"/>
            <a:ext cx="6685138" cy="7317256"/>
          </a:xfrm>
          <a:custGeom>
            <a:avLst/>
            <a:gdLst/>
            <a:ahLst/>
            <a:cxnLst/>
            <a:rect l="l" t="t" r="r" b="b"/>
            <a:pathLst>
              <a:path w="7836738" h="8993656">
                <a:moveTo>
                  <a:pt x="0" y="0"/>
                </a:moveTo>
                <a:lnTo>
                  <a:pt x="7836738" y="0"/>
                </a:lnTo>
                <a:lnTo>
                  <a:pt x="7836738" y="8993656"/>
                </a:lnTo>
                <a:lnTo>
                  <a:pt x="0" y="8993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677400" y="2400300"/>
            <a:ext cx="7364011" cy="6434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0"/>
              </a:lnSpc>
            </a:pPr>
            <a:r>
              <a:rPr lang="en-US" sz="4578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Switch(</a:t>
            </a:r>
            <a:r>
              <a:rPr lang="en-US" sz="4578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스위치</a:t>
            </a:r>
            <a:r>
              <a:rPr lang="en-US" sz="4578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r>
              <a:rPr lang="en-US" sz="4578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문을</a:t>
            </a:r>
            <a:r>
              <a:rPr lang="en-US" sz="4578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78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사용하여</a:t>
            </a:r>
            <a:r>
              <a:rPr lang="en-US" sz="4578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</a:p>
          <a:p>
            <a:pPr algn="ctr">
              <a:lnSpc>
                <a:spcPts val="6410"/>
              </a:lnSpc>
            </a:pPr>
            <a:r>
              <a:rPr lang="en-US" sz="4578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현재</a:t>
            </a:r>
            <a:r>
              <a:rPr lang="en-US" sz="4578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78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게임</a:t>
            </a:r>
            <a:r>
              <a:rPr lang="en-US" sz="4578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78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상태에</a:t>
            </a:r>
            <a:r>
              <a:rPr lang="en-US" sz="4578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78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따라</a:t>
            </a:r>
            <a:r>
              <a:rPr lang="en-US" sz="4578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</a:p>
          <a:p>
            <a:pPr algn="ctr">
              <a:lnSpc>
                <a:spcPts val="6410"/>
              </a:lnSpc>
              <a:spcBef>
                <a:spcPct val="0"/>
              </a:spcBef>
            </a:pPr>
            <a:r>
              <a:rPr lang="en-US" sz="4578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다른</a:t>
            </a:r>
            <a:r>
              <a:rPr lang="en-US" sz="4578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78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로직을</a:t>
            </a:r>
            <a:r>
              <a:rPr lang="en-US" sz="4578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78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실행</a:t>
            </a:r>
            <a:endParaRPr lang="en-US" sz="4578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ctr">
              <a:lnSpc>
                <a:spcPts val="6410"/>
              </a:lnSpc>
              <a:spcBef>
                <a:spcPct val="0"/>
              </a:spcBef>
            </a:pPr>
            <a:endParaRPr lang="en-US" sz="4578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ctr">
              <a:lnSpc>
                <a:spcPts val="6410"/>
              </a:lnSpc>
              <a:spcBef>
                <a:spcPct val="0"/>
              </a:spcBef>
            </a:pPr>
            <a:r>
              <a:rPr lang="en-US" sz="4578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타이틀</a:t>
            </a:r>
            <a:r>
              <a:rPr lang="en-US" sz="4578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78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출력</a:t>
            </a:r>
            <a:r>
              <a:rPr lang="en-US" sz="4578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</a:t>
            </a:r>
          </a:p>
          <a:p>
            <a:pPr algn="ctr">
              <a:lnSpc>
                <a:spcPts val="6410"/>
              </a:lnSpc>
              <a:spcBef>
                <a:spcPct val="0"/>
              </a:spcBef>
            </a:pPr>
            <a:r>
              <a:rPr lang="en-US" sz="4578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게임</a:t>
            </a:r>
            <a:r>
              <a:rPr lang="en-US" sz="4578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78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일시정시</a:t>
            </a:r>
            <a:r>
              <a:rPr lang="en-US" sz="4578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78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유무에</a:t>
            </a:r>
            <a:r>
              <a:rPr lang="en-US" sz="4578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78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따른</a:t>
            </a:r>
            <a:endParaRPr lang="en-US" sz="4578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ctr">
              <a:lnSpc>
                <a:spcPts val="6410"/>
              </a:lnSpc>
              <a:spcBef>
                <a:spcPct val="0"/>
              </a:spcBef>
            </a:pPr>
            <a:r>
              <a:rPr lang="en-US" sz="4578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화면</a:t>
            </a:r>
            <a:r>
              <a:rPr lang="en-US" sz="4578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78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변화</a:t>
            </a:r>
            <a:endParaRPr lang="en-US" sz="4578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ctr">
              <a:lnSpc>
                <a:spcPts val="6410"/>
              </a:lnSpc>
              <a:spcBef>
                <a:spcPct val="0"/>
              </a:spcBef>
            </a:pPr>
            <a:endParaRPr lang="en-US" sz="4578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CEF5810-D797-4C53-94E8-E49148678AC3}"/>
              </a:ext>
            </a:extLst>
          </p:cNvPr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F6E56FEF-F213-4D7A-8A3E-F38E07229F7D}"/>
              </a:ext>
            </a:extLst>
          </p:cNvPr>
          <p:cNvSpPr txBox="1"/>
          <p:nvPr/>
        </p:nvSpPr>
        <p:spPr>
          <a:xfrm>
            <a:off x="923832" y="765070"/>
            <a:ext cx="5248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이승준  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씬 전환 구현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0EDF09-BF6F-806F-BB55-D3E84E8A9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6A3B820-50FD-58EB-A8DC-4EB1671B8CD5}"/>
              </a:ext>
            </a:extLst>
          </p:cNvPr>
          <p:cNvSpPr/>
          <p:nvPr/>
        </p:nvSpPr>
        <p:spPr>
          <a:xfrm>
            <a:off x="1871447" y="5840144"/>
            <a:ext cx="14545107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918E8A8-865B-219D-623C-057EEB1AB494}"/>
              </a:ext>
            </a:extLst>
          </p:cNvPr>
          <p:cNvSpPr txBox="1"/>
          <p:nvPr/>
        </p:nvSpPr>
        <p:spPr>
          <a:xfrm>
            <a:off x="2423833" y="4381500"/>
            <a:ext cx="384051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ko-KR" altLang="en-US" sz="45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45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45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이우진</a:t>
            </a:r>
            <a:endParaRPr lang="en-US" sz="4500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6F5A0FC-952C-51B6-7373-3FBE445A30F9}"/>
              </a:ext>
            </a:extLst>
          </p:cNvPr>
          <p:cNvSpPr txBox="1"/>
          <p:nvPr/>
        </p:nvSpPr>
        <p:spPr>
          <a:xfrm>
            <a:off x="2441506" y="3804726"/>
            <a:ext cx="372472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WATCH YOUR STEP!</a:t>
            </a:r>
          </a:p>
        </p:txBody>
      </p:sp>
    </p:spTree>
    <p:extLst>
      <p:ext uri="{BB962C8B-B14F-4D97-AF65-F5344CB8AC3E}">
        <p14:creationId xmlns:p14="http://schemas.microsoft.com/office/powerpoint/2010/main" val="569342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7F20FD-9C55-41E0-E6B4-3B4CEE459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E086C91-9E3D-51C3-D46C-822AED73C97A}"/>
              </a:ext>
            </a:extLst>
          </p:cNvPr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44131E5-0031-45A4-76E8-CC5DC508C9DE}"/>
              </a:ext>
            </a:extLst>
          </p:cNvPr>
          <p:cNvGrpSpPr/>
          <p:nvPr/>
        </p:nvGrpSpPr>
        <p:grpSpPr>
          <a:xfrm>
            <a:off x="995770" y="1337835"/>
            <a:ext cx="3132481" cy="882805"/>
            <a:chOff x="0" y="-38100"/>
            <a:chExt cx="825016" cy="23250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E3C0888-2EE1-99FE-215B-D682E31CE5ED}"/>
                </a:ext>
              </a:extLst>
            </p:cNvPr>
            <p:cNvSpPr/>
            <p:nvPr/>
          </p:nvSpPr>
          <p:spPr>
            <a:xfrm>
              <a:off x="35675" y="10475"/>
              <a:ext cx="789341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  </a:t>
              </a:r>
              <a:r>
                <a:rPr lang="ko-KR" altLang="en-US" sz="2500" dirty="0">
                  <a:solidFill>
                    <a:schemeClr val="bg1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처음은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EB1CB86-1882-AD94-AA85-12D2DE6C5521}"/>
                </a:ext>
              </a:extLst>
            </p:cNvPr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106225D-5618-637D-3194-A3923926FF06}"/>
              </a:ext>
            </a:extLst>
          </p:cNvPr>
          <p:cNvGrpSpPr/>
          <p:nvPr/>
        </p:nvGrpSpPr>
        <p:grpSpPr>
          <a:xfrm>
            <a:off x="1131223" y="5606350"/>
            <a:ext cx="2997031" cy="698372"/>
            <a:chOff x="0" y="0"/>
            <a:chExt cx="789342" cy="183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6416C01-D195-0C76-C81E-138A3AEC01C8}"/>
                </a:ext>
              </a:extLst>
            </p:cNvPr>
            <p:cNvSpPr/>
            <p:nvPr/>
          </p:nvSpPr>
          <p:spPr>
            <a:xfrm>
              <a:off x="0" y="0"/>
              <a:ext cx="789341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algn="ctr"/>
              <a:r>
                <a:rPr lang="ko-KR" altLang="en-US" sz="2500" dirty="0">
                  <a:solidFill>
                    <a:schemeClr val="bg1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상의 후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18A0907-2558-82F2-3BD0-AF2319890901}"/>
                </a:ext>
              </a:extLst>
            </p:cNvPr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 sz="2500" dirty="0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176E57F7-6D1C-40ED-AC4A-41244450C745}"/>
              </a:ext>
            </a:extLst>
          </p:cNvPr>
          <p:cNvSpPr txBox="1"/>
          <p:nvPr/>
        </p:nvSpPr>
        <p:spPr>
          <a:xfrm>
            <a:off x="923832" y="765070"/>
            <a:ext cx="5248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이우진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구조 설계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0DA12D8-F723-7EEB-D909-71CD3257445D}"/>
              </a:ext>
            </a:extLst>
          </p:cNvPr>
          <p:cNvSpPr txBox="1"/>
          <p:nvPr/>
        </p:nvSpPr>
        <p:spPr>
          <a:xfrm>
            <a:off x="9391686" y="2640701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원래는</a:t>
            </a:r>
            <a:r>
              <a:rPr lang="en-US" altLang="ko-KR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…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0F1B6FC-82EE-9EA7-4A43-9B29D6DAEDAA}"/>
              </a:ext>
            </a:extLst>
          </p:cNvPr>
          <p:cNvSpPr txBox="1"/>
          <p:nvPr/>
        </p:nvSpPr>
        <p:spPr>
          <a:xfrm>
            <a:off x="1131222" y="6667398"/>
            <a:ext cx="7035690" cy="211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파트 변경</a:t>
            </a:r>
            <a:endParaRPr lang="en-US" altLang="ko-KR" sz="24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플레이어 클래스와 게임 매니저를 담당하기로 함</a:t>
            </a:r>
            <a:endParaRPr lang="en-US" altLang="ko-KR" sz="24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충돌 클래스 담당을 양도</a:t>
            </a:r>
            <a:endParaRPr lang="en-US" sz="24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51FCBE08-EDBB-2B9F-158B-0E9987D29488}"/>
              </a:ext>
            </a:extLst>
          </p:cNvPr>
          <p:cNvSpPr txBox="1"/>
          <p:nvPr/>
        </p:nvSpPr>
        <p:spPr>
          <a:xfrm>
            <a:off x="1131222" y="2564024"/>
            <a:ext cx="10298777" cy="2111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충돌 클래스 담당하기로 함</a:t>
            </a:r>
            <a:endParaRPr lang="en-US" altLang="ko-KR" sz="24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구현 중 여러 개의 클래스 와  많은 작업이 요구되어 </a:t>
            </a:r>
            <a:r>
              <a:rPr lang="en-US" altLang="ko-KR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</a:t>
            </a:r>
            <a:r>
              <a:rPr lang="ko-KR" altLang="en-US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차 위기가 찾아옴 </a:t>
            </a:r>
            <a:endParaRPr lang="en-US" altLang="ko-KR" sz="24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팀장님과 상의</a:t>
            </a:r>
            <a:endParaRPr lang="en-US" altLang="ko-KR" sz="24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215798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97789" y="1594169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097789" y="2425268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097789" y="3326149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097789" y="4807056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0097789" y="5655601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0097789" y="6469254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0097789" y="7335244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3170056" y="4627050"/>
            <a:ext cx="2937916" cy="91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sz="5305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12174" y="1041418"/>
            <a:ext cx="794426" cy="750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개요</a:t>
            </a:r>
            <a:endParaRPr lang="en-US" sz="3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318096" y="1041418"/>
            <a:ext cx="464195" cy="750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12174" y="1902345"/>
            <a:ext cx="1175426" cy="750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팀 </a:t>
            </a:r>
            <a:r>
              <a:rPr lang="en-US" sz="3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구성</a:t>
            </a:r>
            <a:endParaRPr lang="en-US" sz="3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912174" y="2767215"/>
            <a:ext cx="1508820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코드 구조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18096" y="1902345"/>
            <a:ext cx="448866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18096" y="2767215"/>
            <a:ext cx="446633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18096" y="4284133"/>
            <a:ext cx="451545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18096" y="5132678"/>
            <a:ext cx="445145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18096" y="5946332"/>
            <a:ext cx="465237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18096" y="6812322"/>
            <a:ext cx="447675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07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0097789" y="8711541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9320282" y="8922926"/>
            <a:ext cx="464195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09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912174" y="5946332"/>
            <a:ext cx="2068860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파트 : 이윤기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912174" y="5149003"/>
            <a:ext cx="2068860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파트 : 이우진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912174" y="4284133"/>
            <a:ext cx="2068860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파트 : 이승준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912174" y="6812322"/>
            <a:ext cx="2068860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파트 : 최지호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912174" y="8922926"/>
            <a:ext cx="2209800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</a:t>
            </a:r>
            <a:r>
              <a:rPr lang="en-US" sz="3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마감</a:t>
            </a:r>
            <a:endParaRPr lang="en-US" sz="3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045A2C91-697A-44B8-AF4D-1FACC68A7C25}"/>
              </a:ext>
            </a:extLst>
          </p:cNvPr>
          <p:cNvSpPr txBox="1"/>
          <p:nvPr/>
        </p:nvSpPr>
        <p:spPr>
          <a:xfrm>
            <a:off x="9318096" y="8172356"/>
            <a:ext cx="464195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08</a:t>
            </a:r>
          </a:p>
        </p:txBody>
      </p:sp>
      <p:sp>
        <p:nvSpPr>
          <p:cNvPr id="28" name="AutoShape 20">
            <a:extLst>
              <a:ext uri="{FF2B5EF4-FFF2-40B4-BE49-F238E27FC236}">
                <a16:creationId xmlns:a16="http://schemas.microsoft.com/office/drawing/2014/main" id="{4D9EFB89-41B4-47B8-9C89-1435517C2C7E}"/>
              </a:ext>
            </a:extLst>
          </p:cNvPr>
          <p:cNvSpPr/>
          <p:nvPr/>
        </p:nvSpPr>
        <p:spPr>
          <a:xfrm>
            <a:off x="10097789" y="9486900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80ED5CDA-31BA-4AC0-9055-DB81F7CA490E}"/>
              </a:ext>
            </a:extLst>
          </p:cNvPr>
          <p:cNvSpPr txBox="1"/>
          <p:nvPr/>
        </p:nvSpPr>
        <p:spPr>
          <a:xfrm>
            <a:off x="13912174" y="8203529"/>
            <a:ext cx="2209800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ko-KR" altLang="en-US" sz="3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 시연</a:t>
            </a:r>
            <a:endParaRPr lang="en-US" sz="3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06A25A-60FC-4933-4D74-69D95E734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4807364-1858-E9AF-8642-F314B6812D8F}"/>
              </a:ext>
            </a:extLst>
          </p:cNvPr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D78D982-4317-56A6-DC3A-B29593496300}"/>
              </a:ext>
            </a:extLst>
          </p:cNvPr>
          <p:cNvGrpSpPr/>
          <p:nvPr/>
        </p:nvGrpSpPr>
        <p:grpSpPr>
          <a:xfrm>
            <a:off x="1752600" y="3595712"/>
            <a:ext cx="14224322" cy="3095576"/>
            <a:chOff x="0" y="-631361"/>
            <a:chExt cx="3746326" cy="81529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BF5A634-7BAE-A5CC-D8F8-8B1DA8121266}"/>
                </a:ext>
              </a:extLst>
            </p:cNvPr>
            <p:cNvSpPr/>
            <p:nvPr/>
          </p:nvSpPr>
          <p:spPr>
            <a:xfrm>
              <a:off x="2381623" y="-631361"/>
              <a:ext cx="1364703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algn="ctr"/>
              <a:r>
                <a:rPr lang="ko-KR" altLang="en-US" sz="2800" dirty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ko-KR" altLang="en-US" sz="2500" dirty="0">
                  <a:solidFill>
                    <a:schemeClr val="bg1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 플레이어 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E0ADD57-7ECB-E40B-A358-28798F5E587B}"/>
                </a:ext>
              </a:extLst>
            </p:cNvPr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 sz="2500" dirty="0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64E5653D-A9E2-3E6E-C529-D4314959B0F7}"/>
              </a:ext>
            </a:extLst>
          </p:cNvPr>
          <p:cNvSpPr txBox="1"/>
          <p:nvPr/>
        </p:nvSpPr>
        <p:spPr>
          <a:xfrm>
            <a:off x="923832" y="765070"/>
            <a:ext cx="5248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이우진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플레이어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4DD0106-8F4B-8E41-4894-7FC53DB91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32" y="1871242"/>
            <a:ext cx="7035690" cy="7068691"/>
          </a:xfrm>
          <a:prstGeom prst="rect">
            <a:avLst/>
          </a:prstGeom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74504247-7BE7-3F75-E64B-778D83719D05}"/>
              </a:ext>
            </a:extLst>
          </p:cNvPr>
          <p:cNvSpPr txBox="1"/>
          <p:nvPr/>
        </p:nvSpPr>
        <p:spPr>
          <a:xfrm>
            <a:off x="9144000" y="4824482"/>
            <a:ext cx="8928210" cy="1399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ct val="150000"/>
              </a:lnSpc>
              <a:buFont typeface="Arial"/>
              <a:buChar char="•"/>
            </a:pPr>
            <a:r>
              <a:rPr lang="en-US" altLang="ko-KR" sz="32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32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플레이어의 필요한 기본 구조 설계</a:t>
            </a:r>
            <a:endParaRPr lang="en-US" altLang="ko-KR" sz="32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150000"/>
              </a:lnSpc>
              <a:buFont typeface="Arial"/>
              <a:buChar char="•"/>
            </a:pPr>
            <a:r>
              <a:rPr lang="ko-KR" altLang="en-US" sz="32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설계 후 게임 내의 플레이어를 갱신하는 함수 설계</a:t>
            </a:r>
            <a:endParaRPr lang="en-US" altLang="ko-KR" sz="32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061946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BE76B5-436E-2B40-6982-2D17C6884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29649B4-AAAD-6C51-C66F-2CC6DB9E684F}"/>
              </a:ext>
            </a:extLst>
          </p:cNvPr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10245A2F-44FF-FCA3-A763-1AC70FF1AE36}"/>
              </a:ext>
            </a:extLst>
          </p:cNvPr>
          <p:cNvGrpSpPr/>
          <p:nvPr/>
        </p:nvGrpSpPr>
        <p:grpSpPr>
          <a:xfrm>
            <a:off x="2133600" y="1638300"/>
            <a:ext cx="13411203" cy="3757589"/>
            <a:chOff x="0" y="-805718"/>
            <a:chExt cx="3532171" cy="98965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C10B20C-A40F-3B59-489D-00D7457C257E}"/>
                </a:ext>
              </a:extLst>
            </p:cNvPr>
            <p:cNvSpPr/>
            <p:nvPr/>
          </p:nvSpPr>
          <p:spPr>
            <a:xfrm>
              <a:off x="2167468" y="-805718"/>
              <a:ext cx="1364703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algn="ctr"/>
              <a:r>
                <a:rPr lang="ko-KR" altLang="en-US" sz="2800" dirty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ko-KR" altLang="en-US" sz="2500" dirty="0">
                  <a:solidFill>
                    <a:schemeClr val="bg1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 히트박스 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41A4D08-B004-60B5-8DC2-0B37D956CE4B}"/>
                </a:ext>
              </a:extLst>
            </p:cNvPr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 sz="2500" dirty="0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5FC7E9C1-765C-6F0E-6F28-CC7821BEB59D}"/>
              </a:ext>
            </a:extLst>
          </p:cNvPr>
          <p:cNvSpPr txBox="1"/>
          <p:nvPr/>
        </p:nvSpPr>
        <p:spPr>
          <a:xfrm>
            <a:off x="923832" y="765070"/>
            <a:ext cx="5248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이우진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히트박스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6DC3914-8FB5-4781-7F1E-007C6F6CD1F1}"/>
              </a:ext>
            </a:extLst>
          </p:cNvPr>
          <p:cNvSpPr txBox="1"/>
          <p:nvPr/>
        </p:nvSpPr>
        <p:spPr>
          <a:xfrm>
            <a:off x="7881985" y="2432180"/>
            <a:ext cx="10144032" cy="2711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플레이어 와 플랫폼이 충돌했을 때 실제 충돌 영역을 계산하기 위해  </a:t>
            </a:r>
            <a:endParaRPr lang="en-US" altLang="ko-KR" sz="24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1590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</a:t>
            </a:r>
            <a:r>
              <a:rPr lang="ko-KR" altLang="en-US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히트박스 구현</a:t>
            </a:r>
            <a:endParaRPr lang="en-US" altLang="ko-KR" sz="24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>
              <a:lnSpc>
                <a:spcPct val="15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플레이어 중심점 위치를 나타내는 </a:t>
            </a:r>
            <a:r>
              <a:rPr lang="en-US" altLang="ko-KR" sz="24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sprite.getpostion</a:t>
            </a:r>
            <a:r>
              <a:rPr lang="en-US" altLang="ko-KR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() </a:t>
            </a:r>
            <a:r>
              <a:rPr lang="ko-KR" altLang="en-US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에서 플레이어의 중심점을 나타내는 </a:t>
            </a:r>
            <a:r>
              <a:rPr lang="en-US" altLang="ko-KR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sprite. </a:t>
            </a:r>
            <a:r>
              <a:rPr lang="en-US" altLang="ko-KR" sz="24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getorigin</a:t>
            </a:r>
            <a:r>
              <a:rPr lang="en-US" altLang="ko-KR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()  </a:t>
            </a:r>
            <a:r>
              <a:rPr lang="ko-KR" altLang="en-US" sz="24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빼주면</a:t>
            </a:r>
            <a:r>
              <a:rPr lang="ko-KR" altLang="en-US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히트박스의 </a:t>
            </a:r>
            <a:r>
              <a:rPr lang="ko-KR" altLang="en-US" sz="24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좌상단</a:t>
            </a:r>
            <a:r>
              <a:rPr lang="ko-KR" altLang="en-US" sz="24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위치가 생김</a:t>
            </a:r>
            <a:endParaRPr lang="en-US" altLang="ko-KR" sz="24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>
              <a:lnSpc>
                <a:spcPct val="150000"/>
              </a:lnSpc>
              <a:buFont typeface="Arial"/>
              <a:buChar char="•"/>
            </a:pPr>
            <a:r>
              <a:rPr lang="ko-KR" altLang="en-US" sz="2400" dirty="0" err="1">
                <a:latin typeface="Source Han Sans KR" panose="020B0600000101010101" charset="-127"/>
                <a:ea typeface="Source Han Sans KR" panose="020B0600000101010101" charset="-127"/>
              </a:rPr>
              <a:t>좌상단</a:t>
            </a:r>
            <a:r>
              <a:rPr lang="ko-KR" altLang="en-US" sz="2400" dirty="0">
                <a:latin typeface="Source Han Sans KR" panose="020B0600000101010101" charset="-127"/>
                <a:ea typeface="Source Han Sans KR" panose="020B0600000101010101" charset="-127"/>
              </a:rPr>
              <a:t> 위치와 히트박스 크기를 이용해 충돌 영역을 생성 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0E8D08-6D0E-5CC5-8B5F-AF4600424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32" y="2020996"/>
            <a:ext cx="6568850" cy="5637103"/>
          </a:xfrm>
          <a:prstGeom prst="rect">
            <a:avLst/>
          </a:prstGeom>
        </p:spPr>
      </p:pic>
      <p:sp>
        <p:nvSpPr>
          <p:cNvPr id="5" name="TextBox 11">
            <a:extLst>
              <a:ext uri="{FF2B5EF4-FFF2-40B4-BE49-F238E27FC236}">
                <a16:creationId xmlns:a16="http://schemas.microsoft.com/office/drawing/2014/main" id="{68FC31C4-26BF-03C4-C37E-54AF1E377A65}"/>
              </a:ext>
            </a:extLst>
          </p:cNvPr>
          <p:cNvSpPr txBox="1"/>
          <p:nvPr/>
        </p:nvSpPr>
        <p:spPr>
          <a:xfrm>
            <a:off x="7881985" y="5676900"/>
            <a:ext cx="10144032" cy="1603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ct val="150000"/>
              </a:lnSpc>
              <a:buFont typeface="Arial"/>
              <a:buChar char="•"/>
            </a:pP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Platform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에서 플레이어의 히트박스와 겹치는 구간을 구해야 하기 때문에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21590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Private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에 있는 </a:t>
            </a:r>
            <a:r>
              <a:rPr lang="en-US" altLang="ko-KR" sz="2400" dirty="0" err="1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hitBox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를 </a:t>
            </a: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get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같은 함수로 반환하여 외부에서 사용할 수 있도록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215901" lvl="1" algn="l">
              <a:lnSpc>
                <a:spcPct val="150000"/>
              </a:lnSpc>
            </a:pP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만듦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989732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B891DC-E667-7233-8F66-834D3C4F9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6A59114-6D28-9609-73A9-7CD1FC41F79E}"/>
              </a:ext>
            </a:extLst>
          </p:cNvPr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6FB7B2B-E179-4F70-8627-2896D072A2E1}"/>
              </a:ext>
            </a:extLst>
          </p:cNvPr>
          <p:cNvGrpSpPr/>
          <p:nvPr/>
        </p:nvGrpSpPr>
        <p:grpSpPr>
          <a:xfrm>
            <a:off x="5867400" y="2857500"/>
            <a:ext cx="5181603" cy="3662082"/>
            <a:chOff x="-287681" y="-780564"/>
            <a:chExt cx="1364703" cy="96449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265F9F0-AD90-D136-1A0A-0F51DA6B2E55}"/>
                </a:ext>
              </a:extLst>
            </p:cNvPr>
            <p:cNvSpPr/>
            <p:nvPr/>
          </p:nvSpPr>
          <p:spPr>
            <a:xfrm>
              <a:off x="-287681" y="-780564"/>
              <a:ext cx="1364703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algn="ctr"/>
              <a:r>
                <a:rPr lang="ko-KR" altLang="en-US" sz="2800" dirty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ko-KR" altLang="en-US" sz="2500" dirty="0">
                  <a:solidFill>
                    <a:schemeClr val="bg1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 그리드</a:t>
              </a:r>
              <a:r>
                <a:rPr lang="en-US" altLang="ko-KR" sz="2500" dirty="0">
                  <a:solidFill>
                    <a:schemeClr val="bg1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..?</a:t>
              </a:r>
              <a:r>
                <a:rPr lang="ko-KR" altLang="en-US" sz="2500" dirty="0">
                  <a:solidFill>
                    <a:schemeClr val="bg1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 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6E3C1FF-B023-A351-1F5D-4215C7AB18E8}"/>
                </a:ext>
              </a:extLst>
            </p:cNvPr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 sz="2500" dirty="0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7E7D24F9-9CCB-E88D-840D-C98C41E2B7D4}"/>
              </a:ext>
            </a:extLst>
          </p:cNvPr>
          <p:cNvSpPr txBox="1"/>
          <p:nvPr/>
        </p:nvSpPr>
        <p:spPr>
          <a:xfrm>
            <a:off x="923832" y="765070"/>
            <a:ext cx="5248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이우진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그리드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..?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FBBC32E4-D0F5-BABE-6792-9A5EDFD6107C}"/>
              </a:ext>
            </a:extLst>
          </p:cNvPr>
          <p:cNvSpPr txBox="1"/>
          <p:nvPr/>
        </p:nvSpPr>
        <p:spPr>
          <a:xfrm>
            <a:off x="3124200" y="3843091"/>
            <a:ext cx="12725400" cy="3819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작업 중 팀장에게 연락이 와 플랫폼을 생성하는데 메모리 사용량과 플랫폼이 많아 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215901" lvl="1" algn="l">
              <a:lnSpc>
                <a:spcPct val="150000"/>
              </a:lnSpc>
            </a:pP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생성 시간이 오래 걸리기 때문에 </a:t>
            </a:r>
            <a:r>
              <a:rPr lang="ko-KR" altLang="en-US" sz="2400" dirty="0" err="1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그리드란걸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 사용하여 만들어보자고 제의가 옴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558801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그리드를 하나도 몰랐기에 </a:t>
            </a: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ai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한테 물어봐 구조와 설명을 보면서 이해 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558801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그 후 배운 걸 토대로 내가 무엇을 하면 좋을지 팀장에게 물어본 후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21590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 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플레이어의 인식 범위에 있는 좌표</a:t>
            </a: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(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셀</a:t>
            </a: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)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를  월드 좌표로 반환하는 걸 만들어 달라고 들은 후</a:t>
            </a: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 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작업 시작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215901" lvl="1" algn="l">
              <a:lnSpc>
                <a:spcPct val="150000"/>
              </a:lnSpc>
            </a:pP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215901" lvl="1" algn="l">
              <a:lnSpc>
                <a:spcPct val="150000"/>
              </a:lnSpc>
            </a:pP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885906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18EA90-D0F8-8EF3-FF78-AF577495C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1DAE3DC-94E5-6A9C-EC48-FBBE036ECDC0}"/>
              </a:ext>
            </a:extLst>
          </p:cNvPr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168C36C-EF93-711A-4424-2B416749EBFD}"/>
              </a:ext>
            </a:extLst>
          </p:cNvPr>
          <p:cNvGrpSpPr/>
          <p:nvPr/>
        </p:nvGrpSpPr>
        <p:grpSpPr>
          <a:xfrm>
            <a:off x="6959688" y="3200723"/>
            <a:ext cx="8159585" cy="3318859"/>
            <a:chOff x="0" y="-690168"/>
            <a:chExt cx="2149028" cy="87410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AFE4275-938F-FDA5-DEE4-39F79F10492A}"/>
                </a:ext>
              </a:extLst>
            </p:cNvPr>
            <p:cNvSpPr/>
            <p:nvPr/>
          </p:nvSpPr>
          <p:spPr>
            <a:xfrm>
              <a:off x="784325" y="-690168"/>
              <a:ext cx="1364703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algn="ctr"/>
              <a:r>
                <a:rPr lang="ko-KR" altLang="en-US" sz="2800" dirty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ko-KR" altLang="en-US" sz="2500" dirty="0">
                  <a:solidFill>
                    <a:schemeClr val="bg1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 인식 범위 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0BFEB1D-51B7-F682-E079-264459BC4B7E}"/>
                </a:ext>
              </a:extLst>
            </p:cNvPr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 sz="2500" dirty="0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A30B16C3-73C0-760B-2B08-05802D07B697}"/>
              </a:ext>
            </a:extLst>
          </p:cNvPr>
          <p:cNvSpPr txBox="1"/>
          <p:nvPr/>
        </p:nvSpPr>
        <p:spPr>
          <a:xfrm>
            <a:off x="923832" y="765070"/>
            <a:ext cx="6035856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이우진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그리드 작업 전 인식 범위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E559F5AA-1FF4-A1D6-93A6-768413686DA7}"/>
              </a:ext>
            </a:extLst>
          </p:cNvPr>
          <p:cNvSpPr txBox="1"/>
          <p:nvPr/>
        </p:nvSpPr>
        <p:spPr>
          <a:xfrm>
            <a:off x="8991600" y="4320889"/>
            <a:ext cx="7772400" cy="2711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>
              <a:lnSpc>
                <a:spcPct val="150000"/>
              </a:lnSpc>
              <a:buFont typeface="Arial"/>
              <a:buChar char="•"/>
            </a:pPr>
            <a:r>
              <a:rPr lang="en-US" altLang="ko-KR" sz="2400" dirty="0" err="1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senceBoxSize</a:t>
            </a: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 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에 </a:t>
            </a: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2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를 나누고 플레이어의 </a:t>
            </a:r>
            <a:r>
              <a:rPr lang="ko-KR" altLang="en-US" sz="2400" dirty="0"/>
              <a:t>중심 좌표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 위치에서 빼면 </a:t>
            </a:r>
            <a:r>
              <a:rPr lang="en-US" altLang="ko-KR" sz="2400" dirty="0" err="1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senceBox</a:t>
            </a: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 </a:t>
            </a:r>
            <a:r>
              <a:rPr lang="ko-KR" altLang="en-US" sz="2400" dirty="0" err="1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좌상단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 위치가 나옴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dirty="0" err="1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좌상단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 위치와 크기를 넣어 인식 범위 생성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215901" lvl="1" algn="l">
              <a:lnSpc>
                <a:spcPct val="150000"/>
              </a:lnSpc>
            </a:pP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215901" lvl="1" algn="l">
              <a:lnSpc>
                <a:spcPct val="150000"/>
              </a:lnSpc>
            </a:pP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6C17C3-71B1-8A86-F1B1-42F6FF9B3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82" y="3328902"/>
            <a:ext cx="6893099" cy="320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35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A13411-9E9B-321D-1D48-079A250F8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5A7E1B3-F667-221E-5243-EDECBAA5CC5D}"/>
              </a:ext>
            </a:extLst>
          </p:cNvPr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9E0C69A-CD0C-0708-F79F-20FB77D168FE}"/>
              </a:ext>
            </a:extLst>
          </p:cNvPr>
          <p:cNvGrpSpPr/>
          <p:nvPr/>
        </p:nvGrpSpPr>
        <p:grpSpPr>
          <a:xfrm>
            <a:off x="6959688" y="3200723"/>
            <a:ext cx="8159585" cy="3318859"/>
            <a:chOff x="0" y="-690168"/>
            <a:chExt cx="2149028" cy="87410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0599793-D6BF-CB02-DE34-96115318804F}"/>
                </a:ext>
              </a:extLst>
            </p:cNvPr>
            <p:cNvSpPr/>
            <p:nvPr/>
          </p:nvSpPr>
          <p:spPr>
            <a:xfrm>
              <a:off x="784325" y="-690168"/>
              <a:ext cx="1364703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algn="ctr"/>
              <a:r>
                <a:rPr lang="ko-KR" altLang="en-US" sz="2800" dirty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ko-KR" altLang="en-US" sz="2500" dirty="0">
                  <a:solidFill>
                    <a:schemeClr val="bg1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 그리드 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ABECDDC-F245-5316-7AE4-C069EF130709}"/>
                </a:ext>
              </a:extLst>
            </p:cNvPr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 sz="2500" dirty="0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D1D74389-1F74-D389-A4E9-C2BB3E42C18A}"/>
              </a:ext>
            </a:extLst>
          </p:cNvPr>
          <p:cNvSpPr txBox="1"/>
          <p:nvPr/>
        </p:nvSpPr>
        <p:spPr>
          <a:xfrm>
            <a:off x="923832" y="765070"/>
            <a:ext cx="6035856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이우진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그리드 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F7720CC2-0BD1-44D9-B74F-8019568F588F}"/>
              </a:ext>
            </a:extLst>
          </p:cNvPr>
          <p:cNvSpPr txBox="1"/>
          <p:nvPr/>
        </p:nvSpPr>
        <p:spPr>
          <a:xfrm>
            <a:off x="8001000" y="4078732"/>
            <a:ext cx="9982200" cy="4373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8801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senceBox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의 좌표를 순서대로 저장하기에 때문에 </a:t>
            </a: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vector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를 사용하여 저장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55880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senceBox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에 있는 좌표를 이용해  인식 범위 경계</a:t>
            </a: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(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왼쪽</a:t>
            </a: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,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오른쪽</a:t>
            </a: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,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위</a:t>
            </a: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,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아래</a:t>
            </a: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)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를 구함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55880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각 좌표를 셀 크기인 </a:t>
            </a: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100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으로 나누어 어떤 그리드 셀에 속하는지 인덱스를 구함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55880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이중 </a:t>
            </a: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for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문을 사용해 </a:t>
            </a:r>
            <a:r>
              <a:rPr lang="en-US" altLang="ko-KR" sz="2400" dirty="0" err="1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neargirdcells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에 </a:t>
            </a: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(</a:t>
            </a:r>
            <a:r>
              <a:rPr lang="en-US" altLang="ko-KR" sz="2400" dirty="0" err="1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x,y</a:t>
            </a: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)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를 순서대로</a:t>
            </a: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 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저장 후 반환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55880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558801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DB45B2-33FD-1CB4-401F-C4E35FB9C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70" y="1987264"/>
            <a:ext cx="6512030" cy="658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71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8808AC-E646-9494-8EAF-07F3BFE68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1E2C1F5-9713-056E-2DBB-F285632BC55A}"/>
              </a:ext>
            </a:extLst>
          </p:cNvPr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1D5A21B6-A124-C6B5-618B-F42DC4BC6BC3}"/>
              </a:ext>
            </a:extLst>
          </p:cNvPr>
          <p:cNvGrpSpPr/>
          <p:nvPr/>
        </p:nvGrpSpPr>
        <p:grpSpPr>
          <a:xfrm>
            <a:off x="6959688" y="2767981"/>
            <a:ext cx="8661315" cy="3751601"/>
            <a:chOff x="0" y="-804141"/>
            <a:chExt cx="2281171" cy="98807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D1BA646-4A15-6AA1-CD79-C137B34D230E}"/>
                </a:ext>
              </a:extLst>
            </p:cNvPr>
            <p:cNvSpPr/>
            <p:nvPr/>
          </p:nvSpPr>
          <p:spPr>
            <a:xfrm>
              <a:off x="916468" y="-804141"/>
              <a:ext cx="1364703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algn="ctr"/>
              <a:r>
                <a:rPr lang="ko-KR" altLang="en-US" sz="2800" dirty="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ko-KR" altLang="en-US" sz="2500" dirty="0">
                  <a:solidFill>
                    <a:schemeClr val="bg1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 플레이어 생성 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CCB91A4-16BF-A39E-E6F3-C0A05F7E7110}"/>
                </a:ext>
              </a:extLst>
            </p:cNvPr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 sz="2500" dirty="0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67720EEF-E435-204E-3FDB-F5BC4DD3BDEE}"/>
              </a:ext>
            </a:extLst>
          </p:cNvPr>
          <p:cNvSpPr txBox="1"/>
          <p:nvPr/>
        </p:nvSpPr>
        <p:spPr>
          <a:xfrm>
            <a:off x="923832" y="765070"/>
            <a:ext cx="6035856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이우진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플레이어 생성 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71D8D269-395D-6288-DB22-D17B25DBBD13}"/>
              </a:ext>
            </a:extLst>
          </p:cNvPr>
          <p:cNvSpPr txBox="1"/>
          <p:nvPr/>
        </p:nvSpPr>
        <p:spPr>
          <a:xfrm>
            <a:off x="8420103" y="3968148"/>
            <a:ext cx="9982200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8801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558801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7C8AA08-ACF2-63CC-56AC-8EE04798A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20" y="2145190"/>
            <a:ext cx="7293080" cy="6427309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738D219B-144E-D7A3-0D9F-11223EBB8328}"/>
              </a:ext>
            </a:extLst>
          </p:cNvPr>
          <p:cNvSpPr txBox="1"/>
          <p:nvPr/>
        </p:nvSpPr>
        <p:spPr>
          <a:xfrm>
            <a:off x="8172450" y="3968148"/>
            <a:ext cx="9982200" cy="3911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8801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texturePath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에서 플레이어 이미지 </a:t>
            </a:r>
            <a:r>
              <a:rPr lang="ko-KR" altLang="en-US" sz="2400" dirty="0" err="1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텍스쳐를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 불러오고 실패 시 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21590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     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에러 메시지 출력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55880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Source Han Sans KR" panose="020B0600000101010101" charset="-127"/>
                <a:ea typeface="Source Han Sans KR" panose="020B0600000101010101" charset="-127"/>
              </a:rPr>
              <a:t>rectI</a:t>
            </a:r>
            <a:r>
              <a:rPr lang="ko-KR" altLang="ko-KR" sz="2400" dirty="0">
                <a:latin typeface="Source Han Sans KR" panose="020B0600000101010101" charset="-127"/>
                <a:ea typeface="Source Han Sans KR" panose="020B0600000101010101" charset="-127"/>
              </a:rPr>
              <a:t>는 텍스처에서 </a:t>
            </a:r>
            <a:r>
              <a:rPr lang="ko-KR" altLang="en-US" sz="2400" dirty="0">
                <a:latin typeface="Source Han Sans KR" panose="020B0600000101010101" charset="-127"/>
                <a:ea typeface="Source Han Sans KR" panose="020B0600000101010101" charset="-127"/>
              </a:rPr>
              <a:t>플레이어</a:t>
            </a:r>
            <a:r>
              <a:rPr lang="ko-KR" altLang="ko-KR" sz="2400" dirty="0">
                <a:latin typeface="Source Han Sans KR" panose="020B0600000101010101" charset="-127"/>
                <a:ea typeface="Source Han Sans KR" panose="020B0600000101010101" charset="-127"/>
              </a:rPr>
              <a:t> 좌표와 크기 영역을</a:t>
            </a:r>
            <a:r>
              <a:rPr lang="en-US" altLang="ko-KR" sz="2400" dirty="0">
                <a:latin typeface="Source Han Sans KR" panose="020B0600000101010101" charset="-127"/>
                <a:ea typeface="Source Han Sans KR" panose="020B0600000101010101" charset="-127"/>
              </a:rPr>
              <a:t> </a:t>
            </a:r>
            <a:r>
              <a:rPr lang="ko-KR" altLang="en-US" sz="2400" dirty="0">
                <a:latin typeface="Source Han Sans KR" panose="020B0600000101010101" charset="-127"/>
                <a:ea typeface="Source Han Sans KR" panose="020B0600000101010101" charset="-127"/>
              </a:rPr>
              <a:t>저장</a:t>
            </a:r>
            <a:endParaRPr lang="en-US" altLang="ko-KR" sz="24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55880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Source Han Sans KR" panose="020B0600000101010101" charset="-127"/>
                <a:ea typeface="Source Han Sans KR" panose="020B0600000101010101" charset="-127"/>
              </a:rPr>
              <a:t>rectF</a:t>
            </a:r>
            <a:r>
              <a:rPr lang="ko-KR" altLang="en-US" sz="2400" dirty="0">
                <a:latin typeface="Source Han Sans KR" panose="020B0600000101010101" charset="-127"/>
                <a:ea typeface="Source Han Sans KR" panose="020B0600000101010101" charset="-127"/>
              </a:rPr>
              <a:t>는</a:t>
            </a:r>
            <a:r>
              <a:rPr lang="ko-KR" altLang="en-US" sz="2800" dirty="0">
                <a:latin typeface="Source Han Sans KR" panose="020B0600000101010101" charset="-127"/>
                <a:ea typeface="Source Han Sans KR" panose="020B0600000101010101" charset="-127"/>
              </a:rPr>
              <a:t> </a:t>
            </a:r>
            <a:r>
              <a:rPr lang="en-US" altLang="ko-KR" sz="2400" dirty="0">
                <a:latin typeface="Source Han Sans KR" panose="020B0600000101010101" charset="-127"/>
                <a:ea typeface="Source Han Sans KR" panose="020B0600000101010101" charset="-127"/>
              </a:rPr>
              <a:t>vector2f</a:t>
            </a:r>
            <a:r>
              <a:rPr lang="ko-KR" altLang="en-US" sz="2400" dirty="0">
                <a:latin typeface="Source Han Sans KR" panose="020B0600000101010101" charset="-127"/>
                <a:ea typeface="Source Han Sans KR" panose="020B0600000101010101" charset="-127"/>
              </a:rPr>
              <a:t>형으로</a:t>
            </a:r>
            <a:r>
              <a:rPr lang="en-US" altLang="ko-KR" sz="2400" dirty="0">
                <a:latin typeface="Source Han Sans KR" panose="020B0600000101010101" charset="-127"/>
                <a:ea typeface="Source Han Sans KR" panose="020B0600000101010101" charset="-127"/>
              </a:rPr>
              <a:t> </a:t>
            </a:r>
            <a:r>
              <a:rPr lang="ko-KR" altLang="en-US" sz="2400" dirty="0">
                <a:latin typeface="Source Han Sans KR" panose="020B0600000101010101" charset="-127"/>
                <a:ea typeface="Source Han Sans KR" panose="020B0600000101010101" charset="-127"/>
              </a:rPr>
              <a:t>좌표와 크기 보관</a:t>
            </a:r>
            <a:endParaRPr lang="en-US" altLang="ko-KR" sz="2400" dirty="0"/>
          </a:p>
          <a:p>
            <a:pPr marL="558801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Hitbox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와 </a:t>
            </a:r>
            <a:r>
              <a:rPr lang="en-US" altLang="ko-KR" sz="2400" dirty="0" err="1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sencebox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의 크기를 저장 후 </a:t>
            </a:r>
            <a:r>
              <a:rPr lang="en-US" altLang="ko-KR" sz="2400" dirty="0" err="1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SetPlayerPos</a:t>
            </a: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() 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안에 </a:t>
            </a:r>
            <a:r>
              <a:rPr lang="en-US" altLang="ko-KR" sz="2400" dirty="0" err="1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updatehitbox,sencebox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를 불러 와  플레이어의 위치에 맞게 갱신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558801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910795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A59148-7E94-F3DC-713D-9A97EAA7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7A5436B-FDC9-05DE-2621-72606D68110A}"/>
              </a:ext>
            </a:extLst>
          </p:cNvPr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CD87AAF-F318-3BCF-8808-2632783596A1}"/>
              </a:ext>
            </a:extLst>
          </p:cNvPr>
          <p:cNvSpPr txBox="1"/>
          <p:nvPr/>
        </p:nvSpPr>
        <p:spPr>
          <a:xfrm>
            <a:off x="6959688" y="5676549"/>
            <a:ext cx="2997031" cy="84303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79"/>
              </a:lnSpc>
            </a:pPr>
            <a:endParaRPr sz="2500" dirty="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43FFFF3-B9AF-94A9-BC4F-F7A637A74245}"/>
              </a:ext>
            </a:extLst>
          </p:cNvPr>
          <p:cNvSpPr txBox="1"/>
          <p:nvPr/>
        </p:nvSpPr>
        <p:spPr>
          <a:xfrm>
            <a:off x="923832" y="765070"/>
            <a:ext cx="6035856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이우진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게임 매니저 구조 설계 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3869C9ED-C8A2-525A-EB10-50C09D0C67D6}"/>
              </a:ext>
            </a:extLst>
          </p:cNvPr>
          <p:cNvSpPr txBox="1"/>
          <p:nvPr/>
        </p:nvSpPr>
        <p:spPr>
          <a:xfrm>
            <a:off x="8420103" y="3968148"/>
            <a:ext cx="9982200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8801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558801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1D25135-E910-53BA-BAFF-7396EA4D99F3}"/>
              </a:ext>
            </a:extLst>
          </p:cNvPr>
          <p:cNvSpPr/>
          <p:nvPr/>
        </p:nvSpPr>
        <p:spPr>
          <a:xfrm>
            <a:off x="3941760" y="5327362"/>
            <a:ext cx="914400" cy="6983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8B1E9A3-0CB1-940D-08D6-A35CD7E8BFE1}"/>
              </a:ext>
            </a:extLst>
          </p:cNvPr>
          <p:cNvSpPr/>
          <p:nvPr/>
        </p:nvSpPr>
        <p:spPr>
          <a:xfrm>
            <a:off x="5032458" y="4762153"/>
            <a:ext cx="2997031" cy="18296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그리드 갱신</a:t>
            </a:r>
            <a:endParaRPr lang="en-US" altLang="ko-KR" sz="2000" dirty="0">
              <a:solidFill>
                <a:schemeClr val="tx1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움직이는 발판만 골라서 등록해제 했다가 </a:t>
            </a:r>
            <a:endParaRPr lang="en-US" altLang="ko-KR" sz="2000" dirty="0">
              <a:solidFill>
                <a:schemeClr val="tx1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다시 등록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E0169C-A35F-BA07-0FD7-372B0029E9E5}"/>
              </a:ext>
            </a:extLst>
          </p:cNvPr>
          <p:cNvSpPr/>
          <p:nvPr/>
        </p:nvSpPr>
        <p:spPr>
          <a:xfrm>
            <a:off x="860320" y="4762153"/>
            <a:ext cx="2797280" cy="18287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플랫폼 갱신</a:t>
            </a:r>
            <a:endParaRPr lang="en-US" altLang="ko-KR" sz="2000" dirty="0">
              <a:solidFill>
                <a:schemeClr val="tx1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플랫폼 전체 업데이트</a:t>
            </a: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9B4CD7BF-016B-7D93-36C7-3133BDE5BC36}"/>
              </a:ext>
            </a:extLst>
          </p:cNvPr>
          <p:cNvSpPr/>
          <p:nvPr/>
        </p:nvSpPr>
        <p:spPr>
          <a:xfrm>
            <a:off x="6096000" y="3385058"/>
            <a:ext cx="5181603" cy="698372"/>
          </a:xfrm>
          <a:custGeom>
            <a:avLst/>
            <a:gdLst/>
            <a:ahLst/>
            <a:cxnLst/>
            <a:rect l="l" t="t" r="r" b="b"/>
            <a:pathLst>
              <a:path w="789341" h="183933">
                <a:moveTo>
                  <a:pt x="91967" y="0"/>
                </a:moveTo>
                <a:lnTo>
                  <a:pt x="697375" y="0"/>
                </a:lnTo>
                <a:cubicBezTo>
                  <a:pt x="721766" y="0"/>
                  <a:pt x="745158" y="9689"/>
                  <a:pt x="762405" y="26936"/>
                </a:cubicBezTo>
                <a:cubicBezTo>
                  <a:pt x="779652" y="44184"/>
                  <a:pt x="789341" y="67576"/>
                  <a:pt x="789341" y="91967"/>
                </a:cubicBezTo>
                <a:lnTo>
                  <a:pt x="789341" y="91967"/>
                </a:lnTo>
                <a:cubicBezTo>
                  <a:pt x="789341" y="116358"/>
                  <a:pt x="779652" y="139750"/>
                  <a:pt x="762405" y="156997"/>
                </a:cubicBezTo>
                <a:cubicBezTo>
                  <a:pt x="745158" y="174244"/>
                  <a:pt x="721766" y="183933"/>
                  <a:pt x="697375" y="183933"/>
                </a:cubicBezTo>
                <a:lnTo>
                  <a:pt x="91967" y="183933"/>
                </a:lnTo>
                <a:cubicBezTo>
                  <a:pt x="67576" y="183933"/>
                  <a:pt x="44184" y="174244"/>
                  <a:pt x="26936" y="156997"/>
                </a:cubicBezTo>
                <a:cubicBezTo>
                  <a:pt x="9689" y="139750"/>
                  <a:pt x="0" y="116358"/>
                  <a:pt x="0" y="91967"/>
                </a:cubicBezTo>
                <a:lnTo>
                  <a:pt x="0" y="91967"/>
                </a:lnTo>
                <a:cubicBezTo>
                  <a:pt x="0" y="67576"/>
                  <a:pt x="9689" y="44184"/>
                  <a:pt x="26936" y="26936"/>
                </a:cubicBezTo>
                <a:cubicBezTo>
                  <a:pt x="44184" y="9689"/>
                  <a:pt x="67576" y="0"/>
                  <a:pt x="91967" y="0"/>
                </a:cubicBezTo>
                <a:close/>
              </a:path>
            </a:pathLst>
          </a:custGeom>
          <a:solidFill>
            <a:srgbClr val="090807"/>
          </a:solidFill>
        </p:spPr>
        <p:txBody>
          <a:bodyPr/>
          <a:lstStyle/>
          <a:p>
            <a:pPr algn="ctr"/>
            <a:r>
              <a:rPr lang="ko-KR" altLang="en-US" sz="28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500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게임 플레이 흐름 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9E3C23-4146-F04F-1861-5071DFDCA5BD}"/>
              </a:ext>
            </a:extLst>
          </p:cNvPr>
          <p:cNvSpPr/>
          <p:nvPr/>
        </p:nvSpPr>
        <p:spPr>
          <a:xfrm>
            <a:off x="14430649" y="4762153"/>
            <a:ext cx="2997031" cy="18296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충돌</a:t>
            </a:r>
            <a:r>
              <a:rPr lang="en-US" altLang="ko-KR" sz="2000" dirty="0">
                <a:solidFill>
                  <a:schemeClr val="tx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주변 플랫폼</a:t>
            </a:r>
            <a:r>
              <a:rPr lang="en-US" altLang="ko-KR" sz="2000" dirty="0">
                <a:solidFill>
                  <a:schemeClr val="tx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갱신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02CBA13-D856-CDEE-C356-4055DA68BC3B}"/>
              </a:ext>
            </a:extLst>
          </p:cNvPr>
          <p:cNvSpPr/>
          <p:nvPr/>
        </p:nvSpPr>
        <p:spPr>
          <a:xfrm>
            <a:off x="9618663" y="4762153"/>
            <a:ext cx="2997031" cy="18296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플레이어 갱신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6FFBE85C-0ACD-A498-A6E8-0E0443CD96DE}"/>
              </a:ext>
            </a:extLst>
          </p:cNvPr>
          <p:cNvSpPr/>
          <p:nvPr/>
        </p:nvSpPr>
        <p:spPr>
          <a:xfrm>
            <a:off x="13065971" y="5336434"/>
            <a:ext cx="914400" cy="6983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9BA1B60-6E69-3DCA-1C57-90E7E89D60DF}"/>
              </a:ext>
            </a:extLst>
          </p:cNvPr>
          <p:cNvSpPr/>
          <p:nvPr/>
        </p:nvSpPr>
        <p:spPr>
          <a:xfrm>
            <a:off x="8366876" y="5327362"/>
            <a:ext cx="914400" cy="6983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726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43B5E5-877E-5EF0-2740-84D899FF8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34F4F28-CCD5-112E-2D62-12CAAAA4C775}"/>
              </a:ext>
            </a:extLst>
          </p:cNvPr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A252118-A736-C6F5-E3DA-2438929B8BAC}"/>
              </a:ext>
            </a:extLst>
          </p:cNvPr>
          <p:cNvSpPr txBox="1"/>
          <p:nvPr/>
        </p:nvSpPr>
        <p:spPr>
          <a:xfrm>
            <a:off x="923832" y="765070"/>
            <a:ext cx="6035856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이우진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게임 매니저  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AE2BA00D-6D2F-FA3D-8DC7-9CC7A4883AFC}"/>
              </a:ext>
            </a:extLst>
          </p:cNvPr>
          <p:cNvSpPr txBox="1"/>
          <p:nvPr/>
        </p:nvSpPr>
        <p:spPr>
          <a:xfrm>
            <a:off x="8420103" y="3968148"/>
            <a:ext cx="9982200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8801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558801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1DC1D5-AE18-C33A-263D-0A9E33291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66" y="2019299"/>
            <a:ext cx="7261134" cy="7315199"/>
          </a:xfrm>
          <a:prstGeom prst="rect">
            <a:avLst/>
          </a:prstGeom>
        </p:spPr>
      </p:pic>
      <p:sp>
        <p:nvSpPr>
          <p:cNvPr id="6" name="Freeform 7">
            <a:extLst>
              <a:ext uri="{FF2B5EF4-FFF2-40B4-BE49-F238E27FC236}">
                <a16:creationId xmlns:a16="http://schemas.microsoft.com/office/drawing/2014/main" id="{F052E73A-57E0-995D-C932-D706948A70CF}"/>
              </a:ext>
            </a:extLst>
          </p:cNvPr>
          <p:cNvSpPr/>
          <p:nvPr/>
        </p:nvSpPr>
        <p:spPr>
          <a:xfrm>
            <a:off x="10287000" y="3532108"/>
            <a:ext cx="5181603" cy="698372"/>
          </a:xfrm>
          <a:custGeom>
            <a:avLst/>
            <a:gdLst/>
            <a:ahLst/>
            <a:cxnLst/>
            <a:rect l="l" t="t" r="r" b="b"/>
            <a:pathLst>
              <a:path w="789341" h="183933">
                <a:moveTo>
                  <a:pt x="91967" y="0"/>
                </a:moveTo>
                <a:lnTo>
                  <a:pt x="697375" y="0"/>
                </a:lnTo>
                <a:cubicBezTo>
                  <a:pt x="721766" y="0"/>
                  <a:pt x="745158" y="9689"/>
                  <a:pt x="762405" y="26936"/>
                </a:cubicBezTo>
                <a:cubicBezTo>
                  <a:pt x="779652" y="44184"/>
                  <a:pt x="789341" y="67576"/>
                  <a:pt x="789341" y="91967"/>
                </a:cubicBezTo>
                <a:lnTo>
                  <a:pt x="789341" y="91967"/>
                </a:lnTo>
                <a:cubicBezTo>
                  <a:pt x="789341" y="116358"/>
                  <a:pt x="779652" y="139750"/>
                  <a:pt x="762405" y="156997"/>
                </a:cubicBezTo>
                <a:cubicBezTo>
                  <a:pt x="745158" y="174244"/>
                  <a:pt x="721766" y="183933"/>
                  <a:pt x="697375" y="183933"/>
                </a:cubicBezTo>
                <a:lnTo>
                  <a:pt x="91967" y="183933"/>
                </a:lnTo>
                <a:cubicBezTo>
                  <a:pt x="67576" y="183933"/>
                  <a:pt x="44184" y="174244"/>
                  <a:pt x="26936" y="156997"/>
                </a:cubicBezTo>
                <a:cubicBezTo>
                  <a:pt x="9689" y="139750"/>
                  <a:pt x="0" y="116358"/>
                  <a:pt x="0" y="91967"/>
                </a:cubicBezTo>
                <a:lnTo>
                  <a:pt x="0" y="91967"/>
                </a:lnTo>
                <a:cubicBezTo>
                  <a:pt x="0" y="67576"/>
                  <a:pt x="9689" y="44184"/>
                  <a:pt x="26936" y="26936"/>
                </a:cubicBezTo>
                <a:cubicBezTo>
                  <a:pt x="44184" y="9689"/>
                  <a:pt x="67576" y="0"/>
                  <a:pt x="91967" y="0"/>
                </a:cubicBezTo>
                <a:close/>
              </a:path>
            </a:pathLst>
          </a:custGeom>
          <a:solidFill>
            <a:srgbClr val="090807"/>
          </a:solidFill>
        </p:spPr>
        <p:txBody>
          <a:bodyPr/>
          <a:lstStyle/>
          <a:p>
            <a:pPr algn="ctr"/>
            <a:r>
              <a:rPr lang="ko-KR" altLang="en-US" sz="28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500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게임 매니저 설계 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683F7076-0EC7-4481-F017-D733D118D1C1}"/>
              </a:ext>
            </a:extLst>
          </p:cNvPr>
          <p:cNvSpPr txBox="1"/>
          <p:nvPr/>
        </p:nvSpPr>
        <p:spPr>
          <a:xfrm>
            <a:off x="8572506" y="4492811"/>
            <a:ext cx="9982200" cy="1603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8801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플랫폼 갱신과 업데이트 함수 구현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558801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그리드</a:t>
            </a: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,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 움직이는 발판 </a:t>
            </a: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, 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플레이어 </a:t>
            </a: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,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충돌 갱신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558801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게임 클리어 함수 구현 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607237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B71717-4BEB-6B93-9837-3327B181A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693B3F9-4D46-4416-6CBA-25C40F3661F2}"/>
              </a:ext>
            </a:extLst>
          </p:cNvPr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9BF4671-A54B-22C5-934C-23776DCFD130}"/>
              </a:ext>
            </a:extLst>
          </p:cNvPr>
          <p:cNvSpPr txBox="1"/>
          <p:nvPr/>
        </p:nvSpPr>
        <p:spPr>
          <a:xfrm>
            <a:off x="923832" y="765070"/>
            <a:ext cx="6035856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이우진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플랫폼 갱신과 업데이트  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E709FE5A-8D30-8706-1A90-AAF632E16885}"/>
              </a:ext>
            </a:extLst>
          </p:cNvPr>
          <p:cNvSpPr txBox="1"/>
          <p:nvPr/>
        </p:nvSpPr>
        <p:spPr>
          <a:xfrm>
            <a:off x="8420103" y="3968148"/>
            <a:ext cx="9982200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8801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558801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49641827-157B-3117-E136-0A36A91B9A84}"/>
              </a:ext>
            </a:extLst>
          </p:cNvPr>
          <p:cNvSpPr/>
          <p:nvPr/>
        </p:nvSpPr>
        <p:spPr>
          <a:xfrm>
            <a:off x="10287000" y="3532108"/>
            <a:ext cx="5181603" cy="698372"/>
          </a:xfrm>
          <a:custGeom>
            <a:avLst/>
            <a:gdLst/>
            <a:ahLst/>
            <a:cxnLst/>
            <a:rect l="l" t="t" r="r" b="b"/>
            <a:pathLst>
              <a:path w="789341" h="183933">
                <a:moveTo>
                  <a:pt x="91967" y="0"/>
                </a:moveTo>
                <a:lnTo>
                  <a:pt x="697375" y="0"/>
                </a:lnTo>
                <a:cubicBezTo>
                  <a:pt x="721766" y="0"/>
                  <a:pt x="745158" y="9689"/>
                  <a:pt x="762405" y="26936"/>
                </a:cubicBezTo>
                <a:cubicBezTo>
                  <a:pt x="779652" y="44184"/>
                  <a:pt x="789341" y="67576"/>
                  <a:pt x="789341" y="91967"/>
                </a:cubicBezTo>
                <a:lnTo>
                  <a:pt x="789341" y="91967"/>
                </a:lnTo>
                <a:cubicBezTo>
                  <a:pt x="789341" y="116358"/>
                  <a:pt x="779652" y="139750"/>
                  <a:pt x="762405" y="156997"/>
                </a:cubicBezTo>
                <a:cubicBezTo>
                  <a:pt x="745158" y="174244"/>
                  <a:pt x="721766" y="183933"/>
                  <a:pt x="697375" y="183933"/>
                </a:cubicBezTo>
                <a:lnTo>
                  <a:pt x="91967" y="183933"/>
                </a:lnTo>
                <a:cubicBezTo>
                  <a:pt x="67576" y="183933"/>
                  <a:pt x="44184" y="174244"/>
                  <a:pt x="26936" y="156997"/>
                </a:cubicBezTo>
                <a:cubicBezTo>
                  <a:pt x="9689" y="139750"/>
                  <a:pt x="0" y="116358"/>
                  <a:pt x="0" y="91967"/>
                </a:cubicBezTo>
                <a:lnTo>
                  <a:pt x="0" y="91967"/>
                </a:lnTo>
                <a:cubicBezTo>
                  <a:pt x="0" y="67576"/>
                  <a:pt x="9689" y="44184"/>
                  <a:pt x="26936" y="26936"/>
                </a:cubicBezTo>
                <a:cubicBezTo>
                  <a:pt x="44184" y="9689"/>
                  <a:pt x="67576" y="0"/>
                  <a:pt x="91967" y="0"/>
                </a:cubicBezTo>
                <a:close/>
              </a:path>
            </a:pathLst>
          </a:custGeom>
          <a:solidFill>
            <a:srgbClr val="090807"/>
          </a:solidFill>
        </p:spPr>
        <p:txBody>
          <a:bodyPr/>
          <a:lstStyle/>
          <a:p>
            <a:pPr algn="ctr"/>
            <a:r>
              <a:rPr lang="ko-KR" altLang="en-US" sz="28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500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플랫폼 갱신 </a:t>
            </a:r>
            <a:r>
              <a:rPr lang="en-US" altLang="ko-KR" sz="2500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, </a:t>
            </a:r>
            <a:r>
              <a:rPr lang="ko-KR" altLang="en-US" sz="2500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업데이트 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CD412349-9368-B85D-840E-107D9FCDE58A}"/>
              </a:ext>
            </a:extLst>
          </p:cNvPr>
          <p:cNvSpPr txBox="1"/>
          <p:nvPr/>
        </p:nvSpPr>
        <p:spPr>
          <a:xfrm>
            <a:off x="8572506" y="4492811"/>
            <a:ext cx="9410694" cy="3263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880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allPlatform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에 들어있는 모든 플랫폼을 </a:t>
            </a: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gird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에 추가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55880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allPlatform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의 각 플랫폼을 대해 매 프레임 </a:t>
            </a:r>
            <a:r>
              <a:rPr lang="en-US" altLang="ko-KR" sz="2400" dirty="0" err="1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deltatime</a:t>
            </a: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 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만큼 갱신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55880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allPlatform</a:t>
            </a: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 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의 각 플랫폼을 그리드에서 제거 후 최신 위치를 다시 그리드에 추가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55880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플레이어도 매 프레임 </a:t>
            </a:r>
            <a:r>
              <a:rPr lang="en-US" altLang="ko-KR" sz="2400" dirty="0" err="1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deltatime</a:t>
            </a: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 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만큼 갱신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55880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플레이어 주변 그리드 셀에 있는 플랫폼 목록을 받아와 충돌 판단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070C79-9E7A-A11F-4574-D0C4C5AE3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20" y="1790700"/>
            <a:ext cx="7534368" cy="740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25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F18C00-A419-07A0-F80A-6BAC5E43B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6DB4130-5A49-2A6E-9AA2-D8937BB792C8}"/>
              </a:ext>
            </a:extLst>
          </p:cNvPr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A278AEF-4463-F966-F6A8-907815B3A9A8}"/>
              </a:ext>
            </a:extLst>
          </p:cNvPr>
          <p:cNvSpPr txBox="1"/>
          <p:nvPr/>
        </p:nvSpPr>
        <p:spPr>
          <a:xfrm>
            <a:off x="923832" y="765070"/>
            <a:ext cx="6035856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이우진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플랫폼 갱신과 업데이트  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04DC08FC-2062-DCAB-4A45-9A9C956051D9}"/>
              </a:ext>
            </a:extLst>
          </p:cNvPr>
          <p:cNvSpPr txBox="1"/>
          <p:nvPr/>
        </p:nvSpPr>
        <p:spPr>
          <a:xfrm>
            <a:off x="8420103" y="3968148"/>
            <a:ext cx="9982200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8801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558801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CA617E11-B713-B88A-0844-B7C8AA686D9A}"/>
              </a:ext>
            </a:extLst>
          </p:cNvPr>
          <p:cNvSpPr/>
          <p:nvPr/>
        </p:nvSpPr>
        <p:spPr>
          <a:xfrm>
            <a:off x="10287000" y="3532108"/>
            <a:ext cx="5181603" cy="698372"/>
          </a:xfrm>
          <a:custGeom>
            <a:avLst/>
            <a:gdLst/>
            <a:ahLst/>
            <a:cxnLst/>
            <a:rect l="l" t="t" r="r" b="b"/>
            <a:pathLst>
              <a:path w="789341" h="183933">
                <a:moveTo>
                  <a:pt x="91967" y="0"/>
                </a:moveTo>
                <a:lnTo>
                  <a:pt x="697375" y="0"/>
                </a:lnTo>
                <a:cubicBezTo>
                  <a:pt x="721766" y="0"/>
                  <a:pt x="745158" y="9689"/>
                  <a:pt x="762405" y="26936"/>
                </a:cubicBezTo>
                <a:cubicBezTo>
                  <a:pt x="779652" y="44184"/>
                  <a:pt x="789341" y="67576"/>
                  <a:pt x="789341" y="91967"/>
                </a:cubicBezTo>
                <a:lnTo>
                  <a:pt x="789341" y="91967"/>
                </a:lnTo>
                <a:cubicBezTo>
                  <a:pt x="789341" y="116358"/>
                  <a:pt x="779652" y="139750"/>
                  <a:pt x="762405" y="156997"/>
                </a:cubicBezTo>
                <a:cubicBezTo>
                  <a:pt x="745158" y="174244"/>
                  <a:pt x="721766" y="183933"/>
                  <a:pt x="697375" y="183933"/>
                </a:cubicBezTo>
                <a:lnTo>
                  <a:pt x="91967" y="183933"/>
                </a:lnTo>
                <a:cubicBezTo>
                  <a:pt x="67576" y="183933"/>
                  <a:pt x="44184" y="174244"/>
                  <a:pt x="26936" y="156997"/>
                </a:cubicBezTo>
                <a:cubicBezTo>
                  <a:pt x="9689" y="139750"/>
                  <a:pt x="0" y="116358"/>
                  <a:pt x="0" y="91967"/>
                </a:cubicBezTo>
                <a:lnTo>
                  <a:pt x="0" y="91967"/>
                </a:lnTo>
                <a:cubicBezTo>
                  <a:pt x="0" y="67576"/>
                  <a:pt x="9689" y="44184"/>
                  <a:pt x="26936" y="26936"/>
                </a:cubicBezTo>
                <a:cubicBezTo>
                  <a:pt x="44184" y="9689"/>
                  <a:pt x="67576" y="0"/>
                  <a:pt x="91967" y="0"/>
                </a:cubicBezTo>
                <a:close/>
              </a:path>
            </a:pathLst>
          </a:custGeom>
          <a:solidFill>
            <a:srgbClr val="090807"/>
          </a:solidFill>
        </p:spPr>
        <p:txBody>
          <a:bodyPr/>
          <a:lstStyle/>
          <a:p>
            <a:pPr algn="ctr"/>
            <a:r>
              <a:rPr lang="ko-KR" altLang="en-US" sz="28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500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플랫폼 갱신 </a:t>
            </a:r>
            <a:r>
              <a:rPr lang="en-US" altLang="ko-KR" sz="2500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, </a:t>
            </a:r>
            <a:r>
              <a:rPr lang="ko-KR" altLang="en-US" sz="2500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업데이트 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BD1EB09B-2869-5309-B88C-5839B60731A7}"/>
              </a:ext>
            </a:extLst>
          </p:cNvPr>
          <p:cNvSpPr txBox="1"/>
          <p:nvPr/>
        </p:nvSpPr>
        <p:spPr>
          <a:xfrm>
            <a:off x="8572506" y="4492811"/>
            <a:ext cx="9410694" cy="3263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880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allPlatform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에 들어있는 모든 플랫폼을 </a:t>
            </a: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gird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에 추가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55880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allPlatform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의 각 플랫폼을 대해 매 프레임 </a:t>
            </a:r>
            <a:r>
              <a:rPr lang="en-US" altLang="ko-KR" sz="2400" dirty="0" err="1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deltatime</a:t>
            </a: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 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만큼 갱신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55880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allPlatform</a:t>
            </a: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 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의 각 플랫폼을 그리드에서 제거 후 최신 위치를 다시 그리드에 추가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55880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플레이어도 매 프레임 </a:t>
            </a:r>
            <a:r>
              <a:rPr lang="en-US" altLang="ko-KR" sz="2400" dirty="0" err="1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deltatime</a:t>
            </a: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 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만큼 갱신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55880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플레이어 주변 그리드 셀에 있는 플랫폼 목록을 받아와 충돌 판단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312921-5302-5119-F4BB-8DC4296E0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20" y="1790700"/>
            <a:ext cx="7534368" cy="740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76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7462080" y="2022882"/>
            <a:ext cx="2997031" cy="698372"/>
            <a:chOff x="0" y="0"/>
            <a:chExt cx="789342" cy="183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9341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462080" y="5379400"/>
            <a:ext cx="2997031" cy="698372"/>
            <a:chOff x="0" y="0"/>
            <a:chExt cx="789342" cy="183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9341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23832" y="765070"/>
            <a:ext cx="377606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개요  -  개발에 앞서서....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62080" y="3006386"/>
            <a:ext cx="7035690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서로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만들고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싶은게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있을테니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기획안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제출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회의에서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결정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기획안은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구현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해야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할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것들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추가해보고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싶은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것들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위주로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709766" y="2119068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기획안 먼저..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62080" y="6317315"/>
            <a:ext cx="7035690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이윤기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플래피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버드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레퍼런스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이우진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뱀서라이크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레퍼런스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이승준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아케이드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건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슈팅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최지호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액션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플랫포머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709766" y="5475586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기획안들은?</a:t>
            </a:r>
          </a:p>
        </p:txBody>
      </p:sp>
      <p:sp>
        <p:nvSpPr>
          <p:cNvPr id="14" name="Freeform 14"/>
          <p:cNvSpPr/>
          <p:nvPr/>
        </p:nvSpPr>
        <p:spPr>
          <a:xfrm>
            <a:off x="12681686" y="2014818"/>
            <a:ext cx="5533582" cy="7133980"/>
          </a:xfrm>
          <a:custGeom>
            <a:avLst/>
            <a:gdLst/>
            <a:ahLst/>
            <a:cxnLst/>
            <a:rect l="l" t="t" r="r" b="b"/>
            <a:pathLst>
              <a:path w="5533582" h="7133980">
                <a:moveTo>
                  <a:pt x="0" y="0"/>
                </a:moveTo>
                <a:lnTo>
                  <a:pt x="5533582" y="0"/>
                </a:lnTo>
                <a:lnTo>
                  <a:pt x="5533582" y="7133980"/>
                </a:lnTo>
                <a:lnTo>
                  <a:pt x="0" y="7133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236528" y="2014818"/>
            <a:ext cx="4445158" cy="7133980"/>
          </a:xfrm>
          <a:custGeom>
            <a:avLst/>
            <a:gdLst/>
            <a:ahLst/>
            <a:cxnLst/>
            <a:rect l="l" t="t" r="r" b="b"/>
            <a:pathLst>
              <a:path w="4445158" h="7133980">
                <a:moveTo>
                  <a:pt x="0" y="0"/>
                </a:moveTo>
                <a:lnTo>
                  <a:pt x="4445158" y="0"/>
                </a:lnTo>
                <a:lnTo>
                  <a:pt x="4445158" y="7133980"/>
                </a:lnTo>
                <a:lnTo>
                  <a:pt x="0" y="7133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684455" y="2014818"/>
            <a:ext cx="4552073" cy="7133980"/>
          </a:xfrm>
          <a:custGeom>
            <a:avLst/>
            <a:gdLst/>
            <a:ahLst/>
            <a:cxnLst/>
            <a:rect l="l" t="t" r="r" b="b"/>
            <a:pathLst>
              <a:path w="4552073" h="7133980">
                <a:moveTo>
                  <a:pt x="0" y="0"/>
                </a:moveTo>
                <a:lnTo>
                  <a:pt x="4552073" y="0"/>
                </a:lnTo>
                <a:lnTo>
                  <a:pt x="4552073" y="7133980"/>
                </a:lnTo>
                <a:lnTo>
                  <a:pt x="0" y="7133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3008" y="1989995"/>
            <a:ext cx="3651447" cy="7183625"/>
          </a:xfrm>
          <a:custGeom>
            <a:avLst/>
            <a:gdLst/>
            <a:ahLst/>
            <a:cxnLst/>
            <a:rect l="l" t="t" r="r" b="b"/>
            <a:pathLst>
              <a:path w="3651447" h="7183625">
                <a:moveTo>
                  <a:pt x="0" y="0"/>
                </a:moveTo>
                <a:lnTo>
                  <a:pt x="3651447" y="0"/>
                </a:lnTo>
                <a:lnTo>
                  <a:pt x="3651447" y="7183625"/>
                </a:lnTo>
                <a:lnTo>
                  <a:pt x="0" y="7183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207AEF-5B1A-0967-949B-9A424EA15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76C4E1A-0051-5952-D4A0-5B86FACE426A}"/>
              </a:ext>
            </a:extLst>
          </p:cNvPr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2584D39-CB7F-95FC-06A6-95D4823439D6}"/>
              </a:ext>
            </a:extLst>
          </p:cNvPr>
          <p:cNvSpPr txBox="1"/>
          <p:nvPr/>
        </p:nvSpPr>
        <p:spPr>
          <a:xfrm>
            <a:off x="923832" y="765070"/>
            <a:ext cx="6238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이우진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Json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 있는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data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불러오기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6EE18028-1F1C-BEA0-E0CB-C5C95F45E7C3}"/>
              </a:ext>
            </a:extLst>
          </p:cNvPr>
          <p:cNvSpPr txBox="1"/>
          <p:nvPr/>
        </p:nvSpPr>
        <p:spPr>
          <a:xfrm>
            <a:off x="8420103" y="3968148"/>
            <a:ext cx="9982200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8801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558801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011DD741-AF3C-5691-161E-72C1C7A56588}"/>
              </a:ext>
            </a:extLst>
          </p:cNvPr>
          <p:cNvSpPr/>
          <p:nvPr/>
        </p:nvSpPr>
        <p:spPr>
          <a:xfrm>
            <a:off x="10591800" y="3618962"/>
            <a:ext cx="5181603" cy="698372"/>
          </a:xfrm>
          <a:custGeom>
            <a:avLst/>
            <a:gdLst/>
            <a:ahLst/>
            <a:cxnLst/>
            <a:rect l="l" t="t" r="r" b="b"/>
            <a:pathLst>
              <a:path w="789341" h="183933">
                <a:moveTo>
                  <a:pt x="91967" y="0"/>
                </a:moveTo>
                <a:lnTo>
                  <a:pt x="697375" y="0"/>
                </a:lnTo>
                <a:cubicBezTo>
                  <a:pt x="721766" y="0"/>
                  <a:pt x="745158" y="9689"/>
                  <a:pt x="762405" y="26936"/>
                </a:cubicBezTo>
                <a:cubicBezTo>
                  <a:pt x="779652" y="44184"/>
                  <a:pt x="789341" y="67576"/>
                  <a:pt x="789341" y="91967"/>
                </a:cubicBezTo>
                <a:lnTo>
                  <a:pt x="789341" y="91967"/>
                </a:lnTo>
                <a:cubicBezTo>
                  <a:pt x="789341" y="116358"/>
                  <a:pt x="779652" y="139750"/>
                  <a:pt x="762405" y="156997"/>
                </a:cubicBezTo>
                <a:cubicBezTo>
                  <a:pt x="745158" y="174244"/>
                  <a:pt x="721766" y="183933"/>
                  <a:pt x="697375" y="183933"/>
                </a:cubicBezTo>
                <a:lnTo>
                  <a:pt x="91967" y="183933"/>
                </a:lnTo>
                <a:cubicBezTo>
                  <a:pt x="67576" y="183933"/>
                  <a:pt x="44184" y="174244"/>
                  <a:pt x="26936" y="156997"/>
                </a:cubicBezTo>
                <a:cubicBezTo>
                  <a:pt x="9689" y="139750"/>
                  <a:pt x="0" y="116358"/>
                  <a:pt x="0" y="91967"/>
                </a:cubicBezTo>
                <a:lnTo>
                  <a:pt x="0" y="91967"/>
                </a:lnTo>
                <a:cubicBezTo>
                  <a:pt x="0" y="67576"/>
                  <a:pt x="9689" y="44184"/>
                  <a:pt x="26936" y="26936"/>
                </a:cubicBezTo>
                <a:cubicBezTo>
                  <a:pt x="44184" y="9689"/>
                  <a:pt x="67576" y="0"/>
                  <a:pt x="91967" y="0"/>
                </a:cubicBezTo>
                <a:close/>
              </a:path>
            </a:pathLst>
          </a:custGeom>
          <a:solidFill>
            <a:srgbClr val="090807"/>
          </a:solidFill>
        </p:spPr>
        <p:txBody>
          <a:bodyPr/>
          <a:lstStyle/>
          <a:p>
            <a:pPr algn="ctr"/>
            <a:r>
              <a:rPr lang="ko-KR" altLang="en-US" sz="28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500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Json </a:t>
            </a:r>
            <a:r>
              <a:rPr lang="ko-KR" altLang="en-US" sz="2500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외부파일 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32200908-D708-61F6-3C4B-403DF4FC06A4}"/>
              </a:ext>
            </a:extLst>
          </p:cNvPr>
          <p:cNvSpPr txBox="1"/>
          <p:nvPr/>
        </p:nvSpPr>
        <p:spPr>
          <a:xfrm>
            <a:off x="8572506" y="4559694"/>
            <a:ext cx="9372593" cy="2157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880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일일이 각 플랫폼에 대해 데이터를 직접 입력하면 가독성이 떨어지기 때문에 </a:t>
            </a: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JSON 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파일에서 데이터를 불러오도록 구현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55880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 각 플랫폼 타입에 따라 생성할 플랫폼 분기 나누기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55880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 </a:t>
            </a:r>
            <a:r>
              <a:rPr lang="ko-KR" altLang="en-US" sz="2400" dirty="0">
                <a:solidFill>
                  <a:srgbClr val="090807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점프 플랫폼의 경우 점프 단계에 따라 점프 강도 분기 나누기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4129F6-A00E-3F38-8654-1D0FDAB16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6" y="1509268"/>
            <a:ext cx="7981950" cy="825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06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71447" y="5840144"/>
            <a:ext cx="14545107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423833" y="4381500"/>
            <a:ext cx="384051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ko-KR" altLang="en-US" sz="45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45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45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이윤기</a:t>
            </a:r>
            <a:endParaRPr lang="en-US" sz="4500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441506" y="3804726"/>
            <a:ext cx="372472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WATCH YOUR STEP!</a:t>
            </a:r>
          </a:p>
        </p:txBody>
      </p:sp>
    </p:spTree>
    <p:extLst>
      <p:ext uri="{BB962C8B-B14F-4D97-AF65-F5344CB8AC3E}">
        <p14:creationId xmlns:p14="http://schemas.microsoft.com/office/powerpoint/2010/main" val="4292019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144000" y="2544515"/>
            <a:ext cx="2997031" cy="698372"/>
            <a:chOff x="0" y="0"/>
            <a:chExt cx="789342" cy="183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9341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5824871"/>
            <a:ext cx="2997031" cy="698372"/>
            <a:chOff x="0" y="0"/>
            <a:chExt cx="789342" cy="183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9341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23832" y="765070"/>
            <a:ext cx="5248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이윤기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구조 설계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327405" y="3483249"/>
            <a:ext cx="7035690" cy="179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ct val="15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플레이어 클래스 담당하기로 함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15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충돌 관련해서 만들기 위해서는 여러 개의 클래스가 필요하다고 판단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15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담당자와 상의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391686" y="2640701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원래는</a:t>
            </a:r>
            <a:r>
              <a:rPr lang="en-US" altLang="ko-KR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…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313550" y="6922404"/>
            <a:ext cx="7035690" cy="175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파트 변경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충돌과 관련한 클래스들을 담당하기로 함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플레이어 클래스 담당을 양도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391686" y="5921057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결국엔</a:t>
            </a:r>
            <a:r>
              <a:rPr lang="en-US" altLang="ko-KR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…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80E2880-64E1-459C-965F-23D18D61B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92990"/>
            <a:ext cx="6017863" cy="5290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06DED24-7C18-4981-9A45-B3CA89CE6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286" y="7910826"/>
            <a:ext cx="4229690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17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144000" y="2247900"/>
            <a:ext cx="2997031" cy="698372"/>
            <a:chOff x="0" y="0"/>
            <a:chExt cx="789342" cy="183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9341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3996" y="4797077"/>
            <a:ext cx="2997031" cy="698372"/>
            <a:chOff x="0" y="0"/>
            <a:chExt cx="789342" cy="183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9341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23832" y="765070"/>
            <a:ext cx="5248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이윤기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초반인데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…?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327406" y="3090933"/>
            <a:ext cx="7035690" cy="1278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ct val="15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충돌 컴포넌트가 존재하는 유니티와 달리 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SFML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은 처음부터 만들어야 함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여러 고민 끝에 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Grid 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시스템을 기반으로 만들기로 결정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391686" y="2344086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유니티였다면</a:t>
            </a:r>
            <a:r>
              <a:rPr lang="en-US" altLang="ko-KR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…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327406" y="5625256"/>
            <a:ext cx="7035690" cy="87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ct val="15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설계해야 하는 클래스들이 충돌 클래스를 포함한 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…</a:t>
            </a:r>
          </a:p>
          <a:p>
            <a:pPr marL="431801" lvl="1" indent="-215900" algn="l">
              <a:lnSpc>
                <a:spcPct val="15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로직도 복잡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…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391682" y="4893263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너무 많아</a:t>
            </a:r>
            <a:r>
              <a:rPr lang="en-US" altLang="ko-KR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…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206E581A-1D74-4B81-9B97-E673CCBD224D}"/>
              </a:ext>
            </a:extLst>
          </p:cNvPr>
          <p:cNvGrpSpPr/>
          <p:nvPr/>
        </p:nvGrpSpPr>
        <p:grpSpPr>
          <a:xfrm>
            <a:off x="9144000" y="7023438"/>
            <a:ext cx="2997031" cy="698372"/>
            <a:chOff x="0" y="0"/>
            <a:chExt cx="789342" cy="183933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B734FFA-ACFC-4221-8A3C-DE38BD7B0609}"/>
                </a:ext>
              </a:extLst>
            </p:cNvPr>
            <p:cNvSpPr/>
            <p:nvPr/>
          </p:nvSpPr>
          <p:spPr>
            <a:xfrm>
              <a:off x="0" y="0"/>
              <a:ext cx="789341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4BEA717A-371F-4679-8DE1-94D424BE3CB5}"/>
                </a:ext>
              </a:extLst>
            </p:cNvPr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1" name="TextBox 14">
            <a:extLst>
              <a:ext uri="{FF2B5EF4-FFF2-40B4-BE49-F238E27FC236}">
                <a16:creationId xmlns:a16="http://schemas.microsoft.com/office/drawing/2014/main" id="{2209E56E-F79C-455A-A6B4-6E7FD6A2060C}"/>
              </a:ext>
            </a:extLst>
          </p:cNvPr>
          <p:cNvSpPr txBox="1"/>
          <p:nvPr/>
        </p:nvSpPr>
        <p:spPr>
          <a:xfrm>
            <a:off x="9391686" y="7119624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함 해보자</a:t>
            </a:r>
            <a:r>
              <a:rPr lang="en-US" altLang="ko-KR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!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BBAB8280-2198-489A-A0A3-CDBACF7A3CA9}"/>
              </a:ext>
            </a:extLst>
          </p:cNvPr>
          <p:cNvSpPr txBox="1"/>
          <p:nvPr/>
        </p:nvSpPr>
        <p:spPr>
          <a:xfrm>
            <a:off x="9144001" y="7943341"/>
            <a:ext cx="7035690" cy="175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해쉬맵을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이용한 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Grid 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클래스 설계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플랫폼의 히트박스 꼭짓점을 월드 좌표 기준으로 셀 사이즈 만큼 나누어 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Grid 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좌표 생성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79CD84-8FAC-4831-BA87-006A3A067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31" y="4318771"/>
            <a:ext cx="8707065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09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923832" y="765070"/>
            <a:ext cx="5248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이윤기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그리드 란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?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3B7369C-C14C-49FB-BF25-C6F6147C4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095501"/>
            <a:ext cx="8925341" cy="609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55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143996" y="3472858"/>
            <a:ext cx="2997031" cy="698372"/>
            <a:chOff x="0" y="0"/>
            <a:chExt cx="789342" cy="183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9341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63934"/>
            <a:ext cx="2997031" cy="698372"/>
            <a:chOff x="0" y="0"/>
            <a:chExt cx="789342" cy="183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9341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23832" y="765070"/>
            <a:ext cx="5248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이윤기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아 맞다 플랫폼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116287" y="4505175"/>
            <a:ext cx="7035690" cy="87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ct val="15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좌표를 뽑았다고 한들 플랫폼이 없으면 진행 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X</a:t>
            </a:r>
          </a:p>
          <a:p>
            <a:pPr marL="431801" lvl="1" indent="-215900" algn="l">
              <a:lnSpc>
                <a:spcPct val="15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그리드는 여기까지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327401" y="3610906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플랫폼 없이는 안돼</a:t>
            </a:r>
            <a:r>
              <a:rPr lang="en-US" altLang="ko-KR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!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093019" y="7191289"/>
            <a:ext cx="7035690" cy="87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ct val="15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플랫폼 클래스를 설계하고 그 후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부터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시작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150000"/>
              </a:lnSpc>
              <a:buFont typeface="Arial"/>
              <a:buChar char="•"/>
            </a:pP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스프라이트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히트박스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생성자를 만들자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!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325960" y="6187017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일단 발판 </a:t>
            </a:r>
            <a:r>
              <a:rPr lang="ko-KR" altLang="en-US" sz="2499" b="1" dirty="0" err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부터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44A4EAB-C87A-403C-B5AD-F0F4B8ABC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01304"/>
            <a:ext cx="6449325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85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143996" y="2094265"/>
            <a:ext cx="2997031" cy="698372"/>
            <a:chOff x="0" y="0"/>
            <a:chExt cx="789342" cy="183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9341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5441" y="4439052"/>
            <a:ext cx="2997031" cy="698372"/>
            <a:chOff x="0" y="0"/>
            <a:chExt cx="789342" cy="183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9341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23832" y="765070"/>
            <a:ext cx="5248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이윤기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돌아온 그리드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093019" y="3025265"/>
            <a:ext cx="7035690" cy="114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발판이 하나만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있는것도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아니고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백단위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그걸 일일이 스캔 하고 충돌 검사하기에는 너무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…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327401" y="2232313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자료구조를 여기서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093019" y="5443281"/>
            <a:ext cx="7035690" cy="2374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만들면서 최적화 로직 시작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일단은 플랫폼 데이터를 그리드 좌표에 인식시키자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그리드 좌표와 일치하는 자리에 플랫폼이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있다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충돌을 막기위해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해쉬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함수도 만들어주자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(feat.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ChatGPT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327401" y="4562135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애초부터</a:t>
            </a:r>
            <a:r>
              <a:rPr lang="en-US" altLang="ko-KR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!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AFE55B5-2DE8-457D-AA4E-7F3DB3A9A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94" y="3049902"/>
            <a:ext cx="7449590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70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143996" y="2094265"/>
            <a:ext cx="2997031" cy="698372"/>
            <a:chOff x="0" y="0"/>
            <a:chExt cx="789342" cy="183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9341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3996" y="5158561"/>
            <a:ext cx="2997031" cy="698372"/>
            <a:chOff x="0" y="0"/>
            <a:chExt cx="789342" cy="183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9341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23832" y="765070"/>
            <a:ext cx="5248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이윤기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페이퍼 </a:t>
            </a:r>
            <a:r>
              <a:rPr lang="ko-KR" alt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플리즈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093019" y="3025265"/>
            <a:ext cx="7035690" cy="175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히트박스를 기준으로 셀 사이즈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(100)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나눠 그리드별로 플랫폼을 죄다 넣어준다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중복등록이 필요하니 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vector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까지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327401" y="2232313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143996" y="5994982"/>
            <a:ext cx="7035690" cy="2374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정적인 발판이면 모를까 동적이면 소속 그리드가 바뀔 가능성이 농후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따라서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빼주는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것도 필요하다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움직이는 발판을 위해서라면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……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300897" y="5296610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 err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빼는건</a:t>
            </a:r>
            <a:r>
              <a:rPr lang="en-US" altLang="ko-KR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?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18A8ED-82C0-43E0-B308-D3318EE1A096}"/>
              </a:ext>
            </a:extLst>
          </p:cNvPr>
          <p:cNvSpPr txBox="1"/>
          <p:nvPr/>
        </p:nvSpPr>
        <p:spPr>
          <a:xfrm>
            <a:off x="9327401" y="2201470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진행시켜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FBD53A9-5B21-4AB5-B303-21E6BF388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32" y="1714500"/>
            <a:ext cx="3885017" cy="43245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27637D5-1B2E-4A26-AC4D-147DFBE13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433" y="1960897"/>
            <a:ext cx="3885018" cy="332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59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143996" y="2094265"/>
            <a:ext cx="2997031" cy="698372"/>
            <a:chOff x="0" y="0"/>
            <a:chExt cx="789342" cy="183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9341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37366" y="5676900"/>
            <a:ext cx="2997031" cy="698372"/>
            <a:chOff x="0" y="0"/>
            <a:chExt cx="789342" cy="183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9341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23832" y="765070"/>
            <a:ext cx="6238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이윤기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플레이어의 도움이 필요해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…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093019" y="3025265"/>
            <a:ext cx="7035690" cy="299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등록된 플랫폼들을 추출할 기준이 필요함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우진님에게 요청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플레이어 주변 플랫폼들을 인식하는 충돌인식범위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인식범위와 겹쳐지는 그리드들의 좌표를 반환해주는 함수 제작 의뢰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327401" y="2232313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143996" y="6597443"/>
            <a:ext cx="7035690" cy="114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좌표는 받았으니 이걸 토대로 플랫폼들을 담아 넘겨준다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담긴 플랫폼을 넘겨주는 함수 제작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294267" y="5814949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골라보자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18A8ED-82C0-43E0-B308-D3318EE1A096}"/>
              </a:ext>
            </a:extLst>
          </p:cNvPr>
          <p:cNvSpPr txBox="1"/>
          <p:nvPr/>
        </p:nvSpPr>
        <p:spPr>
          <a:xfrm>
            <a:off x="9327401" y="2201470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등록까진 좋은데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898AB2F-A458-4A71-B75E-4C22F8D5D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63" y="3114005"/>
            <a:ext cx="7592485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88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143996" y="2094265"/>
            <a:ext cx="2997031" cy="698372"/>
            <a:chOff x="0" y="0"/>
            <a:chExt cx="789342" cy="183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9341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37366" y="5676900"/>
            <a:ext cx="2997031" cy="698372"/>
            <a:chOff x="0" y="0"/>
            <a:chExt cx="789342" cy="183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9341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23832" y="765070"/>
            <a:ext cx="6238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이윤기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이제 시작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…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093019" y="3025265"/>
            <a:ext cx="7035690" cy="2374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인식된 플랫폼들을 넘겨받았으니 충돌 처리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충돌은 어차피 플랫폼과 플레이어에만 있음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플레이어 참조를 멤버 변수로 선언해서 상태를 실시간으로 받아올 수 있게끔 함 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327401" y="2232313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143996" y="6597443"/>
            <a:ext cx="7035690" cy="175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첫번째로 충돌을 감지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두번째 충돌 방향 판단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세번째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충돌시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반응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인데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……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94267" y="5814949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충돌 판정 좋지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18A8ED-82C0-43E0-B308-D3318EE1A096}"/>
              </a:ext>
            </a:extLst>
          </p:cNvPr>
          <p:cNvSpPr txBox="1"/>
          <p:nvPr/>
        </p:nvSpPr>
        <p:spPr>
          <a:xfrm>
            <a:off x="9327401" y="2201470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드디어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292918A-EAD4-4781-9C2E-B219AE268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53" y="1634442"/>
            <a:ext cx="5629533" cy="42294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9B02D6-F513-487A-B3DA-9985C1607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28" y="5882106"/>
            <a:ext cx="6077798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32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144000" y="2544515"/>
            <a:ext cx="2997031" cy="698372"/>
            <a:chOff x="0" y="0"/>
            <a:chExt cx="789342" cy="183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9341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5404598"/>
            <a:ext cx="2997031" cy="698372"/>
            <a:chOff x="0" y="0"/>
            <a:chExt cx="789342" cy="183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9341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23498" y="3883299"/>
            <a:ext cx="5820137" cy="3335241"/>
          </a:xfrm>
          <a:custGeom>
            <a:avLst/>
            <a:gdLst/>
            <a:ahLst/>
            <a:cxnLst/>
            <a:rect l="l" t="t" r="r" b="b"/>
            <a:pathLst>
              <a:path w="5820137" h="3335241">
                <a:moveTo>
                  <a:pt x="0" y="0"/>
                </a:moveTo>
                <a:lnTo>
                  <a:pt x="5820137" y="0"/>
                </a:lnTo>
                <a:lnTo>
                  <a:pt x="5820137" y="3335240"/>
                </a:lnTo>
                <a:lnTo>
                  <a:pt x="0" y="3335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23832" y="765070"/>
            <a:ext cx="377606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개요  -  개발에 앞서서....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27405" y="3483249"/>
            <a:ext cx="7035690" cy="114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팀의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수준에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맞게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간단한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게임을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선정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2D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액션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플랫포머로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결정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391686" y="2640701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회의끝에...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27405" y="6343332"/>
            <a:ext cx="7035690" cy="2374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Cream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게임즈의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‘Into the Sinkhole’</a:t>
            </a: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올라가기가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목표가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아닌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내려가는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내려가는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도중에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방해요소들을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심음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플레이어로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하여금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‘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도전심’을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이끌어냄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391686" y="5500784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레퍼런스된 게임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143996" y="2094265"/>
            <a:ext cx="2997031" cy="698372"/>
            <a:chOff x="0" y="0"/>
            <a:chExt cx="789342" cy="183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9341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23832" y="765070"/>
            <a:ext cx="6238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이윤기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살려줘요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093018" y="3025265"/>
            <a:ext cx="7899581" cy="7299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차 병합 이후 테스트 결과는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…</a:t>
            </a:r>
          </a:p>
          <a:p>
            <a:pPr marL="431801" lvl="1" indent="-215900" algn="l">
              <a:lnSpc>
                <a:spcPct val="15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플랫폼들을 상속 시켜 발판들의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바리에이션을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만든것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까진 좋았으나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…</a:t>
            </a: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충돌 시의 상호작용은 발판과 플레이어가 목표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콜라이더가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그것까지 하기에는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힘듬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충돌시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상태가 변하는 것은 플레이어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발판의 종류가 플레이어보다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많다는것이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문제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다행히 플랫폼은 포인터로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받아옴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하지만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발판별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충돌 구현을 하기 위해 플랫폼 카테고리 전체에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충돌시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반응 함수를 작성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일반 발판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부터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점프 발판 까지 문제가 매우 많이 발생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온갖 케이스에 따른 예외처리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총 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일간 작업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327401" y="2232313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18A8ED-82C0-43E0-B308-D3318EE1A096}"/>
              </a:ext>
            </a:extLst>
          </p:cNvPr>
          <p:cNvSpPr txBox="1"/>
          <p:nvPr/>
        </p:nvSpPr>
        <p:spPr>
          <a:xfrm>
            <a:off x="9327401" y="2201470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상속세가 </a:t>
            </a:r>
            <a:r>
              <a:rPr lang="ko-KR" altLang="en-US" sz="2499" b="1" dirty="0" err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이런건가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07468AE-F50C-4606-AA18-F4F0185EB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71" y="4762500"/>
            <a:ext cx="5535249" cy="31427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F7C462-5D8A-40B5-B042-CBDE6D2CF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7" y="2662784"/>
            <a:ext cx="2986050" cy="42429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87000C0-1F41-4D97-AD29-D8BD04545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21" y="2232313"/>
            <a:ext cx="5505499" cy="245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12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143996" y="2094265"/>
            <a:ext cx="2997031" cy="698372"/>
            <a:chOff x="0" y="0"/>
            <a:chExt cx="789342" cy="183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9341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23832" y="765070"/>
            <a:ext cx="6238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이윤기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눈 아파요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093018" y="3025265"/>
            <a:ext cx="7899581" cy="2990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테스트 가능한 환경이 만들어 졌음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본격적으로 레벨 디자인을 시작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미리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짜둔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디자인이 있어 시작은 좋았으나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…</a:t>
            </a: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플랫폼 배치가 모두 수동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327401" y="2232313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18A8ED-82C0-43E0-B308-D3318EE1A096}"/>
              </a:ext>
            </a:extLst>
          </p:cNvPr>
          <p:cNvSpPr txBox="1"/>
          <p:nvPr/>
        </p:nvSpPr>
        <p:spPr>
          <a:xfrm>
            <a:off x="9327401" y="2201470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수제가 이래서 비싸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92512786-0C4D-4DCC-8A9A-B59223BB4987}"/>
              </a:ext>
            </a:extLst>
          </p:cNvPr>
          <p:cNvGrpSpPr/>
          <p:nvPr/>
        </p:nvGrpSpPr>
        <p:grpSpPr>
          <a:xfrm>
            <a:off x="9143996" y="6015699"/>
            <a:ext cx="2997031" cy="698372"/>
            <a:chOff x="0" y="0"/>
            <a:chExt cx="789342" cy="183933"/>
          </a:xfrm>
        </p:grpSpPr>
        <p:sp>
          <p:nvSpPr>
            <p:cNvPr id="21" name="Freeform 4">
              <a:extLst>
                <a:ext uri="{FF2B5EF4-FFF2-40B4-BE49-F238E27FC236}">
                  <a16:creationId xmlns:a16="http://schemas.microsoft.com/office/drawing/2014/main" id="{8030A707-488C-47AD-BD26-C886B8AF3D3B}"/>
                </a:ext>
              </a:extLst>
            </p:cNvPr>
            <p:cNvSpPr/>
            <p:nvPr/>
          </p:nvSpPr>
          <p:spPr>
            <a:xfrm>
              <a:off x="0" y="0"/>
              <a:ext cx="789341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886C40DB-11E0-4190-994A-3E5A58A5E4B8}"/>
                </a:ext>
              </a:extLst>
            </p:cNvPr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40A4CE5-5427-4D9D-8C07-EEB1850D9DBC}"/>
              </a:ext>
            </a:extLst>
          </p:cNvPr>
          <p:cNvSpPr txBox="1"/>
          <p:nvPr/>
        </p:nvSpPr>
        <p:spPr>
          <a:xfrm>
            <a:off x="9327401" y="6122904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Thanks to </a:t>
            </a: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동민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1FC9AEB1-1F74-41BF-AE78-A00DAC05AD5D}"/>
              </a:ext>
            </a:extLst>
          </p:cNvPr>
          <p:cNvSpPr txBox="1"/>
          <p:nvPr/>
        </p:nvSpPr>
        <p:spPr>
          <a:xfrm>
            <a:off x="9093017" y="7048500"/>
            <a:ext cx="7899581" cy="1759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로그를 띄워 좌표를 확인하라는 조언에 따라 작업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30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 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= 3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시간 에서 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60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 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= 1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시간 으로 단축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고마워요 동민님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4E6CC4-679A-453B-867C-D8DEDCBC9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49604"/>
            <a:ext cx="4815070" cy="36263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D037E1-C37B-44AD-9046-F05EBDF7A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003" y="4418225"/>
            <a:ext cx="1991003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33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143996" y="2094265"/>
            <a:ext cx="2997031" cy="698372"/>
            <a:chOff x="0" y="0"/>
            <a:chExt cx="789342" cy="183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9341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23832" y="765070"/>
            <a:ext cx="6238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이윤기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 </a:t>
            </a:r>
            <a:r>
              <a:rPr lang="ko-KR" alt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아놔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진짜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093018" y="3025265"/>
            <a:ext cx="7899581" cy="1759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생성에 사용되는 그 긴 코드를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써놓는건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가독성에 있어서 매우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매우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불편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따라서 외부파일에서 가져오는 것으로 결정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CSV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파일을 만들어 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으로 변환 해서 외부파일 읽기로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가져와야함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327401" y="2232313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18A8ED-82C0-43E0-B308-D3318EE1A096}"/>
              </a:ext>
            </a:extLst>
          </p:cNvPr>
          <p:cNvSpPr txBox="1"/>
          <p:nvPr/>
        </p:nvSpPr>
        <p:spPr>
          <a:xfrm>
            <a:off x="9327401" y="2201470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외부파일</a:t>
            </a:r>
            <a:r>
              <a:rPr lang="en-US" altLang="ko-KR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?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92512786-0C4D-4DCC-8A9A-B59223BB4987}"/>
              </a:ext>
            </a:extLst>
          </p:cNvPr>
          <p:cNvGrpSpPr/>
          <p:nvPr/>
        </p:nvGrpSpPr>
        <p:grpSpPr>
          <a:xfrm>
            <a:off x="9143996" y="6015699"/>
            <a:ext cx="2997031" cy="698372"/>
            <a:chOff x="0" y="0"/>
            <a:chExt cx="789342" cy="183933"/>
          </a:xfrm>
        </p:grpSpPr>
        <p:sp>
          <p:nvSpPr>
            <p:cNvPr id="21" name="Freeform 4">
              <a:extLst>
                <a:ext uri="{FF2B5EF4-FFF2-40B4-BE49-F238E27FC236}">
                  <a16:creationId xmlns:a16="http://schemas.microsoft.com/office/drawing/2014/main" id="{8030A707-488C-47AD-BD26-C886B8AF3D3B}"/>
                </a:ext>
              </a:extLst>
            </p:cNvPr>
            <p:cNvSpPr/>
            <p:nvPr/>
          </p:nvSpPr>
          <p:spPr>
            <a:xfrm>
              <a:off x="0" y="0"/>
              <a:ext cx="789341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886C40DB-11E0-4190-994A-3E5A58A5E4B8}"/>
                </a:ext>
              </a:extLst>
            </p:cNvPr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40A4CE5-5427-4D9D-8C07-EEB1850D9DBC}"/>
              </a:ext>
            </a:extLst>
          </p:cNvPr>
          <p:cNvSpPr txBox="1"/>
          <p:nvPr/>
        </p:nvSpPr>
        <p:spPr>
          <a:xfrm>
            <a:off x="9327401" y="6122904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돈 받아야 돼 진짜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1FC9AEB1-1F74-41BF-AE78-A00DAC05AD5D}"/>
              </a:ext>
            </a:extLst>
          </p:cNvPr>
          <p:cNvSpPr txBox="1"/>
          <p:nvPr/>
        </p:nvSpPr>
        <p:spPr>
          <a:xfrm>
            <a:off x="9093017" y="7048500"/>
            <a:ext cx="7899581" cy="1143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약 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100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줄 남짓한 데이터를 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CSV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작성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이후 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으로 변환 시켜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읽어옴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103D12-7ABF-4C66-8B3B-DD6B32685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25" y="3907574"/>
            <a:ext cx="5257800" cy="26790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A285FDF-F5C6-4BEB-98D9-ECAC33F2C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08" y="2243909"/>
            <a:ext cx="2403076" cy="552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08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143996" y="2094265"/>
            <a:ext cx="3581404" cy="698372"/>
            <a:chOff x="0" y="0"/>
            <a:chExt cx="789342" cy="183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9341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23832" y="765070"/>
            <a:ext cx="6238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이윤기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화룡 </a:t>
            </a:r>
            <a:r>
              <a:rPr lang="ko-KR" alt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점정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093018" y="3025265"/>
            <a:ext cx="7899581" cy="1759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이후 아트 파트 에서 받은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스프라이트를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적재적소에 활용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넣기만 했는데도 퀄리티가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ㅎㅎㅎ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근데 소리 없나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27401" y="2232313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18A8ED-82C0-43E0-B308-D3318EE1A096}"/>
              </a:ext>
            </a:extLst>
          </p:cNvPr>
          <p:cNvSpPr txBox="1"/>
          <p:nvPr/>
        </p:nvSpPr>
        <p:spPr>
          <a:xfrm>
            <a:off x="9327401" y="2201470"/>
            <a:ext cx="3169399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찬양하라 아트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92512786-0C4D-4DCC-8A9A-B59223BB4987}"/>
              </a:ext>
            </a:extLst>
          </p:cNvPr>
          <p:cNvGrpSpPr/>
          <p:nvPr/>
        </p:nvGrpSpPr>
        <p:grpSpPr>
          <a:xfrm>
            <a:off x="9143996" y="6015699"/>
            <a:ext cx="2997031" cy="698372"/>
            <a:chOff x="0" y="0"/>
            <a:chExt cx="789342" cy="183933"/>
          </a:xfrm>
        </p:grpSpPr>
        <p:sp>
          <p:nvSpPr>
            <p:cNvPr id="21" name="Freeform 4">
              <a:extLst>
                <a:ext uri="{FF2B5EF4-FFF2-40B4-BE49-F238E27FC236}">
                  <a16:creationId xmlns:a16="http://schemas.microsoft.com/office/drawing/2014/main" id="{8030A707-488C-47AD-BD26-C886B8AF3D3B}"/>
                </a:ext>
              </a:extLst>
            </p:cNvPr>
            <p:cNvSpPr/>
            <p:nvPr/>
          </p:nvSpPr>
          <p:spPr>
            <a:xfrm>
              <a:off x="0" y="0"/>
              <a:ext cx="789341" cy="183933"/>
            </a:xfrm>
            <a:custGeom>
              <a:avLst/>
              <a:gdLst/>
              <a:ahLst/>
              <a:cxnLst/>
              <a:rect l="l" t="t" r="r" b="b"/>
              <a:pathLst>
                <a:path w="789341" h="183933">
                  <a:moveTo>
                    <a:pt x="91967" y="0"/>
                  </a:moveTo>
                  <a:lnTo>
                    <a:pt x="697375" y="0"/>
                  </a:lnTo>
                  <a:cubicBezTo>
                    <a:pt x="721766" y="0"/>
                    <a:pt x="745158" y="9689"/>
                    <a:pt x="762405" y="26936"/>
                  </a:cubicBezTo>
                  <a:cubicBezTo>
                    <a:pt x="779652" y="44184"/>
                    <a:pt x="789341" y="67576"/>
                    <a:pt x="789341" y="91967"/>
                  </a:cubicBezTo>
                  <a:lnTo>
                    <a:pt x="789341" y="91967"/>
                  </a:lnTo>
                  <a:cubicBezTo>
                    <a:pt x="789341" y="116358"/>
                    <a:pt x="779652" y="139750"/>
                    <a:pt x="762405" y="156997"/>
                  </a:cubicBezTo>
                  <a:cubicBezTo>
                    <a:pt x="745158" y="174244"/>
                    <a:pt x="721766" y="183933"/>
                    <a:pt x="69737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886C40DB-11E0-4190-994A-3E5A58A5E4B8}"/>
                </a:ext>
              </a:extLst>
            </p:cNvPr>
            <p:cNvSpPr txBox="1"/>
            <p:nvPr/>
          </p:nvSpPr>
          <p:spPr>
            <a:xfrm>
              <a:off x="0" y="-38100"/>
              <a:ext cx="78934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40A4CE5-5427-4D9D-8C07-EEB1850D9DBC}"/>
              </a:ext>
            </a:extLst>
          </p:cNvPr>
          <p:cNvSpPr txBox="1"/>
          <p:nvPr/>
        </p:nvSpPr>
        <p:spPr>
          <a:xfrm>
            <a:off x="9327401" y="6122904"/>
            <a:ext cx="26331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소리가 </a:t>
            </a:r>
            <a:r>
              <a:rPr lang="ko-KR" altLang="en-US" sz="2499" b="1" dirty="0" err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있어야지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1FC9AEB1-1F74-41BF-AE78-A00DAC05AD5D}"/>
              </a:ext>
            </a:extLst>
          </p:cNvPr>
          <p:cNvSpPr txBox="1"/>
          <p:nvPr/>
        </p:nvSpPr>
        <p:spPr>
          <a:xfrm>
            <a:off x="9093017" y="7048500"/>
            <a:ext cx="7899581" cy="1143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마무리로 사운드를 구해 적재적소에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넣어줌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ct val="200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오래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걸린건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사운드를 구하는 것</a:t>
            </a: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1DDE39-DFB0-4DA9-B28F-3EA653A19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89" y="7554444"/>
            <a:ext cx="2997027" cy="8010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EC92A9D-85EB-4F49-ADFA-46806EC7E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7111721"/>
            <a:ext cx="2997027" cy="16864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8F275C-2EE5-4B04-8499-869D45AEC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62" y="1783736"/>
            <a:ext cx="6678465" cy="444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271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71447" y="5840144"/>
            <a:ext cx="14545107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423833" y="4381500"/>
            <a:ext cx="384051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ko-KR" altLang="en-US" sz="45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45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45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최지호</a:t>
            </a:r>
            <a:endParaRPr lang="en-US" sz="4500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441506" y="3804726"/>
            <a:ext cx="372472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WATCH YOUR STEP!</a:t>
            </a:r>
          </a:p>
        </p:txBody>
      </p:sp>
    </p:spTree>
    <p:extLst>
      <p:ext uri="{BB962C8B-B14F-4D97-AF65-F5344CB8AC3E}">
        <p14:creationId xmlns:p14="http://schemas.microsoft.com/office/powerpoint/2010/main" val="3911065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948484" y="6811552"/>
            <a:ext cx="2247971" cy="698372"/>
            <a:chOff x="0" y="0"/>
            <a:chExt cx="592058" cy="183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2350863"/>
            <a:ext cx="10708835" cy="6282696"/>
          </a:xfrm>
          <a:custGeom>
            <a:avLst/>
            <a:gdLst/>
            <a:ahLst/>
            <a:cxnLst/>
            <a:rect l="l" t="t" r="r" b="b"/>
            <a:pathLst>
              <a:path w="10708835" h="6282696">
                <a:moveTo>
                  <a:pt x="0" y="0"/>
                </a:moveTo>
                <a:lnTo>
                  <a:pt x="10708835" y="0"/>
                </a:lnTo>
                <a:lnTo>
                  <a:pt x="10708835" y="6282696"/>
                </a:lnTo>
                <a:lnTo>
                  <a:pt x="0" y="6282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23832" y="765070"/>
            <a:ext cx="4105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07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최지호 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Camera.h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276500" y="3398298"/>
            <a:ext cx="5553658" cy="4111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&lt;카메라 구현&gt;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endParaRPr lang="en-US" sz="35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중간점과 크기를 명시해서 view 생성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endParaRPr lang="en-US" sz="25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플레이어의 Y 좌표에 따라 카메라가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자동으로 이동하도록 구현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endParaRPr lang="en-US" sz="25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4759"/>
              </a:lnSpc>
              <a:spcBef>
                <a:spcPct val="0"/>
              </a:spcBef>
            </a:pPr>
            <a:endParaRPr lang="en-US" sz="25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0EDCD7AF-3849-40EC-A905-A75A5BCAAE89}"/>
              </a:ext>
            </a:extLst>
          </p:cNvPr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60320" y="2060439"/>
            <a:ext cx="9455575" cy="7366241"/>
          </a:xfrm>
          <a:custGeom>
            <a:avLst/>
            <a:gdLst/>
            <a:ahLst/>
            <a:cxnLst/>
            <a:rect l="l" t="t" r="r" b="b"/>
            <a:pathLst>
              <a:path w="9455575" h="7366241">
                <a:moveTo>
                  <a:pt x="0" y="0"/>
                </a:moveTo>
                <a:lnTo>
                  <a:pt x="9455575" y="0"/>
                </a:lnTo>
                <a:lnTo>
                  <a:pt x="9455575" y="7366241"/>
                </a:lnTo>
                <a:lnTo>
                  <a:pt x="0" y="7366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99691" y="2060439"/>
            <a:ext cx="6410167" cy="2492843"/>
          </a:xfrm>
          <a:custGeom>
            <a:avLst/>
            <a:gdLst/>
            <a:ahLst/>
            <a:cxnLst/>
            <a:rect l="l" t="t" r="r" b="b"/>
            <a:pathLst>
              <a:path w="6410167" h="2492843">
                <a:moveTo>
                  <a:pt x="0" y="0"/>
                </a:moveTo>
                <a:lnTo>
                  <a:pt x="6410167" y="0"/>
                </a:lnTo>
                <a:lnTo>
                  <a:pt x="6410167" y="2492842"/>
                </a:lnTo>
                <a:lnTo>
                  <a:pt x="0" y="2492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23832" y="765070"/>
            <a:ext cx="44101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07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최지호 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Camera.cpp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912065" y="5214484"/>
            <a:ext cx="6292215" cy="4172042"/>
            <a:chOff x="0" y="0"/>
            <a:chExt cx="1657209" cy="10988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7209" cy="1098809"/>
            </a:xfrm>
            <a:custGeom>
              <a:avLst/>
              <a:gdLst/>
              <a:ahLst/>
              <a:cxnLst/>
              <a:rect l="l" t="t" r="r" b="b"/>
              <a:pathLst>
                <a:path w="1657209" h="1098809">
                  <a:moveTo>
                    <a:pt x="0" y="0"/>
                  </a:moveTo>
                  <a:lnTo>
                    <a:pt x="1657209" y="0"/>
                  </a:lnTo>
                  <a:lnTo>
                    <a:pt x="1657209" y="1098809"/>
                  </a:lnTo>
                  <a:lnTo>
                    <a:pt x="0" y="1098809"/>
                  </a:lnTo>
                  <a:close/>
                </a:path>
              </a:pathLst>
            </a:custGeom>
            <a:solidFill>
              <a:srgbClr val="CCDEE2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57209" cy="1136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912065" y="6091186"/>
            <a:ext cx="6292215" cy="0"/>
          </a:xfrm>
          <a:prstGeom prst="line">
            <a:avLst/>
          </a:prstGeom>
          <a:ln w="38100" cap="flat">
            <a:solidFill>
              <a:srgbClr val="807F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912065" y="8518894"/>
            <a:ext cx="6292215" cy="0"/>
          </a:xfrm>
          <a:prstGeom prst="line">
            <a:avLst/>
          </a:prstGeom>
          <a:ln w="38100" cap="flat">
            <a:solidFill>
              <a:srgbClr val="807F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0912065" y="5233534"/>
            <a:ext cx="6292215" cy="0"/>
          </a:xfrm>
          <a:prstGeom prst="line">
            <a:avLst/>
          </a:prstGeom>
          <a:ln w="38100" cap="flat">
            <a:solidFill>
              <a:srgbClr val="F5505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899691" y="9367476"/>
            <a:ext cx="6316963" cy="0"/>
          </a:xfrm>
          <a:prstGeom prst="line">
            <a:avLst/>
          </a:prstGeom>
          <a:ln w="38100" cap="flat">
            <a:solidFill>
              <a:srgbClr val="F5505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0688665" y="4803639"/>
            <a:ext cx="146554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5505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topOfView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88665" y="5643532"/>
            <a:ext cx="259520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807F7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topOfView + C_top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88665" y="8928469"/>
            <a:ext cx="201275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5505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bottomOfView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88665" y="8092123"/>
            <a:ext cx="36287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807F7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bottomOfView - C_bottom</a:t>
            </a:r>
          </a:p>
        </p:txBody>
      </p:sp>
      <p:sp>
        <p:nvSpPr>
          <p:cNvPr id="17" name="AutoShape 17"/>
          <p:cNvSpPr/>
          <p:nvPr/>
        </p:nvSpPr>
        <p:spPr>
          <a:xfrm flipH="1">
            <a:off x="17446730" y="5214484"/>
            <a:ext cx="0" cy="4152992"/>
          </a:xfrm>
          <a:prstGeom prst="line">
            <a:avLst/>
          </a:prstGeom>
          <a:ln w="38100" cap="flat">
            <a:solidFill>
              <a:srgbClr val="4044A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17328074" y="5233534"/>
            <a:ext cx="235498" cy="0"/>
          </a:xfrm>
          <a:prstGeom prst="line">
            <a:avLst/>
          </a:prstGeom>
          <a:ln w="38100" cap="flat">
            <a:solidFill>
              <a:srgbClr val="4044A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7328074" y="9367476"/>
            <a:ext cx="235498" cy="0"/>
          </a:xfrm>
          <a:prstGeom prst="line">
            <a:avLst/>
          </a:prstGeom>
          <a:ln w="38100" cap="flat">
            <a:solidFill>
              <a:srgbClr val="4044A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5910277" y="4803639"/>
            <a:ext cx="237772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4044A9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C_viewHeight</a:t>
            </a:r>
          </a:p>
        </p:txBody>
      </p:sp>
      <p:sp>
        <p:nvSpPr>
          <p:cNvPr id="21" name="AutoShape 2">
            <a:extLst>
              <a:ext uri="{FF2B5EF4-FFF2-40B4-BE49-F238E27FC236}">
                <a16:creationId xmlns:a16="http://schemas.microsoft.com/office/drawing/2014/main" id="{A2A0CFD1-8180-4217-BE7C-BEE8574F111E}"/>
              </a:ext>
            </a:extLst>
          </p:cNvPr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540556" y="3577144"/>
            <a:ext cx="3751493" cy="2467567"/>
          </a:xfrm>
          <a:custGeom>
            <a:avLst/>
            <a:gdLst/>
            <a:ahLst/>
            <a:cxnLst/>
            <a:rect l="l" t="t" r="r" b="b"/>
            <a:pathLst>
              <a:path w="3751493" h="2467567">
                <a:moveTo>
                  <a:pt x="0" y="0"/>
                </a:moveTo>
                <a:lnTo>
                  <a:pt x="3751493" y="0"/>
                </a:lnTo>
                <a:lnTo>
                  <a:pt x="3751493" y="2467567"/>
                </a:lnTo>
                <a:lnTo>
                  <a:pt x="0" y="24675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996" b="-1047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60320" y="3397798"/>
            <a:ext cx="7932273" cy="5294793"/>
          </a:xfrm>
          <a:custGeom>
            <a:avLst/>
            <a:gdLst/>
            <a:ahLst/>
            <a:cxnLst/>
            <a:rect l="l" t="t" r="r" b="b"/>
            <a:pathLst>
              <a:path w="7932273" h="5294793">
                <a:moveTo>
                  <a:pt x="0" y="0"/>
                </a:moveTo>
                <a:lnTo>
                  <a:pt x="7932274" y="0"/>
                </a:lnTo>
                <a:lnTo>
                  <a:pt x="7932274" y="5294793"/>
                </a:lnTo>
                <a:lnTo>
                  <a:pt x="0" y="5294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07807" y="6193159"/>
            <a:ext cx="3751493" cy="2499432"/>
          </a:xfrm>
          <a:custGeom>
            <a:avLst/>
            <a:gdLst/>
            <a:ahLst/>
            <a:cxnLst/>
            <a:rect l="l" t="t" r="r" b="b"/>
            <a:pathLst>
              <a:path w="3751493" h="2499432">
                <a:moveTo>
                  <a:pt x="0" y="0"/>
                </a:moveTo>
                <a:lnTo>
                  <a:pt x="3751493" y="0"/>
                </a:lnTo>
                <a:lnTo>
                  <a:pt x="3751493" y="2499432"/>
                </a:lnTo>
                <a:lnTo>
                  <a:pt x="0" y="24994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91079" y="6193159"/>
            <a:ext cx="3698955" cy="2469052"/>
          </a:xfrm>
          <a:custGeom>
            <a:avLst/>
            <a:gdLst/>
            <a:ahLst/>
            <a:cxnLst/>
            <a:rect l="l" t="t" r="r" b="b"/>
            <a:pathLst>
              <a:path w="3698955" h="2469052">
                <a:moveTo>
                  <a:pt x="0" y="0"/>
                </a:moveTo>
                <a:lnTo>
                  <a:pt x="3698954" y="0"/>
                </a:lnTo>
                <a:lnTo>
                  <a:pt x="3698954" y="2469052"/>
                </a:lnTo>
                <a:lnTo>
                  <a:pt x="0" y="24690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292845" y="2137192"/>
            <a:ext cx="4194378" cy="932084"/>
          </a:xfrm>
          <a:custGeom>
            <a:avLst/>
            <a:gdLst/>
            <a:ahLst/>
            <a:cxnLst/>
            <a:rect l="l" t="t" r="r" b="b"/>
            <a:pathLst>
              <a:path w="4194378" h="932084">
                <a:moveTo>
                  <a:pt x="0" y="0"/>
                </a:moveTo>
                <a:lnTo>
                  <a:pt x="4194377" y="0"/>
                </a:lnTo>
                <a:lnTo>
                  <a:pt x="4194377" y="932084"/>
                </a:lnTo>
                <a:lnTo>
                  <a:pt x="0" y="9320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23832" y="765070"/>
            <a:ext cx="40291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07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최지호 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Art Assets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98247" y="784120"/>
            <a:ext cx="3317915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&lt;아트 에셋 제작&gt;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01273" y="2208851"/>
            <a:ext cx="4850368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Player sprite → Aseprite 로 제작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화면 및 버튼 → illustrator로 제작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AE5CF479-3223-4A04-870A-435A067C77B6}"/>
              </a:ext>
            </a:extLst>
          </p:cNvPr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60320" y="2369275"/>
            <a:ext cx="10919619" cy="6889025"/>
          </a:xfrm>
          <a:custGeom>
            <a:avLst/>
            <a:gdLst/>
            <a:ahLst/>
            <a:cxnLst/>
            <a:rect l="l" t="t" r="r" b="b"/>
            <a:pathLst>
              <a:path w="10919619" h="6889025">
                <a:moveTo>
                  <a:pt x="0" y="0"/>
                </a:moveTo>
                <a:lnTo>
                  <a:pt x="10919619" y="0"/>
                </a:lnTo>
                <a:lnTo>
                  <a:pt x="10919619" y="6889025"/>
                </a:lnTo>
                <a:lnTo>
                  <a:pt x="0" y="6889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23832" y="765070"/>
            <a:ext cx="38005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07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최지호 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Player.h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225790" y="3315380"/>
            <a:ext cx="5609046" cy="492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&lt;Player animation&gt;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endParaRPr lang="en-US" sz="3599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Player 헤더에 PlayerState라는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enum class 추가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상태에 따라 보이는 스프라이트가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달라지도록 구현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걷는 애니메이션은 타이머와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인덱스를 활용하여 구현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BBC6296A-7C4E-4FFF-B133-96C1ED613C33}"/>
              </a:ext>
            </a:extLst>
          </p:cNvPr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28206" y="5595967"/>
            <a:ext cx="8283680" cy="3054816"/>
          </a:xfrm>
          <a:custGeom>
            <a:avLst/>
            <a:gdLst/>
            <a:ahLst/>
            <a:cxnLst/>
            <a:rect l="l" t="t" r="r" b="b"/>
            <a:pathLst>
              <a:path w="8283680" h="3054816">
                <a:moveTo>
                  <a:pt x="0" y="0"/>
                </a:moveTo>
                <a:lnTo>
                  <a:pt x="8283680" y="0"/>
                </a:lnTo>
                <a:lnTo>
                  <a:pt x="8283680" y="3054816"/>
                </a:lnTo>
                <a:lnTo>
                  <a:pt x="0" y="3054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43029" y="1638300"/>
            <a:ext cx="9316765" cy="8265788"/>
          </a:xfrm>
          <a:custGeom>
            <a:avLst/>
            <a:gdLst/>
            <a:ahLst/>
            <a:cxnLst/>
            <a:rect l="l" t="t" r="r" b="b"/>
            <a:pathLst>
              <a:path w="9316765" h="8265788">
                <a:moveTo>
                  <a:pt x="0" y="0"/>
                </a:moveTo>
                <a:lnTo>
                  <a:pt x="9316765" y="0"/>
                </a:lnTo>
                <a:lnTo>
                  <a:pt x="9316765" y="8265789"/>
                </a:lnTo>
                <a:lnTo>
                  <a:pt x="0" y="8265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23832" y="765070"/>
            <a:ext cx="41815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07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최지호 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Player.cpp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4783" y="2783205"/>
            <a:ext cx="7850527" cy="236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애니메이션 타이머가 전환 기준을 넘으면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스프라이트 변경 + 인덱스 변경 + 타이머 초기화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이렇게 두 가지 스프라이트가 반복되도록 함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24712FED-A746-45CF-9962-8860F06222B1}"/>
              </a:ext>
            </a:extLst>
          </p:cNvPr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425161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516591" y="3817730"/>
            <a:ext cx="2311226" cy="698372"/>
            <a:chOff x="0" y="0"/>
            <a:chExt cx="608718" cy="183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8718" cy="183933"/>
            </a:xfrm>
            <a:custGeom>
              <a:avLst/>
              <a:gdLst/>
              <a:ahLst/>
              <a:cxnLst/>
              <a:rect l="l" t="t" r="r" b="b"/>
              <a:pathLst>
                <a:path w="608718" h="183933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511770" y="3817730"/>
            <a:ext cx="2311226" cy="698372"/>
            <a:chOff x="0" y="0"/>
            <a:chExt cx="608718" cy="183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8718" cy="183933"/>
            </a:xfrm>
            <a:custGeom>
              <a:avLst/>
              <a:gdLst/>
              <a:ahLst/>
              <a:cxnLst/>
              <a:rect l="l" t="t" r="r" b="b"/>
              <a:pathLst>
                <a:path w="608718" h="183933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038838" y="3817730"/>
            <a:ext cx="2311226" cy="698372"/>
            <a:chOff x="0" y="0"/>
            <a:chExt cx="608718" cy="183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8718" cy="183933"/>
            </a:xfrm>
            <a:custGeom>
              <a:avLst/>
              <a:gdLst/>
              <a:ahLst/>
              <a:cxnLst/>
              <a:rect l="l" t="t" r="r" b="b"/>
              <a:pathLst>
                <a:path w="608718" h="183933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457701" y="3817730"/>
            <a:ext cx="2311226" cy="698372"/>
            <a:chOff x="0" y="0"/>
            <a:chExt cx="608718" cy="1839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08718" cy="183933"/>
            </a:xfrm>
            <a:custGeom>
              <a:avLst/>
              <a:gdLst/>
              <a:ahLst/>
              <a:cxnLst/>
              <a:rect l="l" t="t" r="r" b="b"/>
              <a:pathLst>
                <a:path w="608718" h="183933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07091" y="3931966"/>
            <a:ext cx="1930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이윤기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88854" y="3931966"/>
            <a:ext cx="192709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이승준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38838" y="3931966"/>
            <a:ext cx="2311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이우진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984702" y="3931966"/>
            <a:ext cx="1257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최지호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23832" y="765070"/>
            <a:ext cx="142800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팀 구성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16591" y="4926220"/>
            <a:ext cx="3628731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팀 리더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리드 프로그래머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 로직 설계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플랫폼, 충돌, 레벨 디자인 및 코드 전반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038838" y="4926220"/>
            <a:ext cx="3628731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리드 프로그래머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플레이어 및 게임매니저 설계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511770" y="4964320"/>
            <a:ext cx="3628731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보조 프로그래머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화면 및 UI 설계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457701" y="4964320"/>
            <a:ext cx="3628731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보조 프로그래머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‘아트’, 에셋 및 애니메이션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카메라 설계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60320" y="2000915"/>
            <a:ext cx="10821357" cy="7688438"/>
          </a:xfrm>
          <a:custGeom>
            <a:avLst/>
            <a:gdLst/>
            <a:ahLst/>
            <a:cxnLst/>
            <a:rect l="l" t="t" r="r" b="b"/>
            <a:pathLst>
              <a:path w="10821357" h="7688438">
                <a:moveTo>
                  <a:pt x="0" y="0"/>
                </a:moveTo>
                <a:lnTo>
                  <a:pt x="10821357" y="0"/>
                </a:lnTo>
                <a:lnTo>
                  <a:pt x="10821357" y="7688439"/>
                </a:lnTo>
                <a:lnTo>
                  <a:pt x="0" y="7688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23832" y="765070"/>
            <a:ext cx="41815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07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최지호 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Player.cpp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18027" y="4403050"/>
            <a:ext cx="5609046" cy="283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플레이어의 상태에 따라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currentState 변경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아이들 상태로 돌아가지 않는 등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다양한 버그가 있었으나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수정 후 성공적으로 잘 출력됨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1271957-E3B8-4B75-8AED-E9F7667D32B9}"/>
              </a:ext>
            </a:extLst>
          </p:cNvPr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62304" y="3594789"/>
            <a:ext cx="5412808" cy="2706404"/>
          </a:xfrm>
          <a:custGeom>
            <a:avLst/>
            <a:gdLst/>
            <a:ahLst/>
            <a:cxnLst/>
            <a:rect l="l" t="t" r="r" b="b"/>
            <a:pathLst>
              <a:path w="5412808" h="2706404">
                <a:moveTo>
                  <a:pt x="0" y="0"/>
                </a:moveTo>
                <a:lnTo>
                  <a:pt x="5412808" y="0"/>
                </a:lnTo>
                <a:lnTo>
                  <a:pt x="5412808" y="2706404"/>
                </a:lnTo>
                <a:lnTo>
                  <a:pt x="0" y="2706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15060" y="4227529"/>
            <a:ext cx="5372139" cy="1440924"/>
          </a:xfrm>
          <a:custGeom>
            <a:avLst/>
            <a:gdLst/>
            <a:ahLst/>
            <a:cxnLst/>
            <a:rect l="l" t="t" r="r" b="b"/>
            <a:pathLst>
              <a:path w="5372139" h="1440924">
                <a:moveTo>
                  <a:pt x="0" y="0"/>
                </a:moveTo>
                <a:lnTo>
                  <a:pt x="5372139" y="0"/>
                </a:lnTo>
                <a:lnTo>
                  <a:pt x="5372139" y="1440924"/>
                </a:lnTo>
                <a:lnTo>
                  <a:pt x="0" y="1440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23832" y="765070"/>
            <a:ext cx="42577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07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최지호 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Player.cpp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0320" y="6542161"/>
            <a:ext cx="497455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AutoNum type="arabicPeriod"/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Player.h에 Soundbuffer 선언,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Sound 포인터 선언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61050" y="6573911"/>
            <a:ext cx="50801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Player 생성자에 Sound 동적 생성</a:t>
            </a:r>
          </a:p>
        </p:txBody>
      </p:sp>
      <p:sp>
        <p:nvSpPr>
          <p:cNvPr id="8" name="Freeform 8"/>
          <p:cNvSpPr/>
          <p:nvPr/>
        </p:nvSpPr>
        <p:spPr>
          <a:xfrm>
            <a:off x="13320835" y="2595820"/>
            <a:ext cx="3616812" cy="3705373"/>
          </a:xfrm>
          <a:custGeom>
            <a:avLst/>
            <a:gdLst/>
            <a:ahLst/>
            <a:cxnLst/>
            <a:rect l="l" t="t" r="r" b="b"/>
            <a:pathLst>
              <a:path w="3616812" h="3705373">
                <a:moveTo>
                  <a:pt x="0" y="0"/>
                </a:moveTo>
                <a:lnTo>
                  <a:pt x="3616812" y="0"/>
                </a:lnTo>
                <a:lnTo>
                  <a:pt x="3616812" y="3705373"/>
                </a:lnTo>
                <a:lnTo>
                  <a:pt x="0" y="3705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503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426588" y="6573911"/>
            <a:ext cx="340530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Sound 재생 함수 생성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74036" y="1595012"/>
            <a:ext cx="5139928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&lt;Player sound effects&gt;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DBED4EAC-AD8E-4CE6-A246-84E82DE36DE1}"/>
              </a:ext>
            </a:extLst>
          </p:cNvPr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075166" y="4142206"/>
            <a:ext cx="4304071" cy="2002588"/>
          </a:xfrm>
          <a:custGeom>
            <a:avLst/>
            <a:gdLst/>
            <a:ahLst/>
            <a:cxnLst/>
            <a:rect l="l" t="t" r="r" b="b"/>
            <a:pathLst>
              <a:path w="4304071" h="2002588">
                <a:moveTo>
                  <a:pt x="0" y="0"/>
                </a:moveTo>
                <a:lnTo>
                  <a:pt x="4304071" y="0"/>
                </a:lnTo>
                <a:lnTo>
                  <a:pt x="4304071" y="2002588"/>
                </a:lnTo>
                <a:lnTo>
                  <a:pt x="0" y="2002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302111"/>
            <a:ext cx="9382876" cy="3682779"/>
          </a:xfrm>
          <a:custGeom>
            <a:avLst/>
            <a:gdLst/>
            <a:ahLst/>
            <a:cxnLst/>
            <a:rect l="l" t="t" r="r" b="b"/>
            <a:pathLst>
              <a:path w="9382876" h="3682779">
                <a:moveTo>
                  <a:pt x="0" y="0"/>
                </a:moveTo>
                <a:lnTo>
                  <a:pt x="9382876" y="0"/>
                </a:lnTo>
                <a:lnTo>
                  <a:pt x="9382876" y="3682778"/>
                </a:lnTo>
                <a:lnTo>
                  <a:pt x="0" y="3682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23832" y="765070"/>
            <a:ext cx="44101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07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최지호 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 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Player.cpp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06757" y="7177387"/>
            <a:ext cx="742676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4. 상태에 따른 소리가 재생되도록 알맞은 곳에 함수 추가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83692" y="7177387"/>
            <a:ext cx="548701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5. Player 소멸자에서 Sound 삭제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7C5B208A-F36D-42E6-82BF-0BC80E001DB9}"/>
              </a:ext>
            </a:extLst>
          </p:cNvPr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71447" y="5840144"/>
            <a:ext cx="14545107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423833" y="4381500"/>
            <a:ext cx="384051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게임 시연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41506" y="3804726"/>
            <a:ext cx="372472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WATCH YOUR STEP!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71447" y="5840144"/>
            <a:ext cx="14545107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423832" y="4381500"/>
            <a:ext cx="5272368" cy="755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ko-KR" altLang="en-US" sz="45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종료 후 감상</a:t>
            </a:r>
            <a:endParaRPr lang="en-US" sz="4500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441506" y="3804726"/>
            <a:ext cx="372472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WATCH YOUR STEP!</a:t>
            </a:r>
          </a:p>
        </p:txBody>
      </p:sp>
    </p:spTree>
    <p:extLst>
      <p:ext uri="{BB962C8B-B14F-4D97-AF65-F5344CB8AC3E}">
        <p14:creationId xmlns:p14="http://schemas.microsoft.com/office/powerpoint/2010/main" val="9558306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6818080" cy="48624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018984" y="3895284"/>
            <a:ext cx="2496432" cy="249643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0807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982691" y="3841551"/>
            <a:ext cx="2496432" cy="249643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0807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624349" y="3891820"/>
            <a:ext cx="2496432" cy="249643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0807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23832" y="765070"/>
            <a:ext cx="4486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09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종료 후 감상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이윤기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549237" y="4952951"/>
            <a:ext cx="136334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ko-KR" altLang="en-US" sz="2199" b="1">
                <a:solidFill>
                  <a:srgbClr val="FEFBEE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좋은 계기</a:t>
            </a:r>
            <a:endParaRPr lang="en-US" sz="2199" b="1" dirty="0">
              <a:solidFill>
                <a:srgbClr val="FEFBEE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457017" y="4954376"/>
            <a:ext cx="1620366" cy="37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ko-KR" altLang="en-US" sz="2199" b="1">
                <a:solidFill>
                  <a:srgbClr val="FEFBEE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귀중한 경험</a:t>
            </a:r>
            <a:endParaRPr lang="en-US" sz="2199" b="1" dirty="0">
              <a:solidFill>
                <a:srgbClr val="FEFBEE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955079" y="4952950"/>
            <a:ext cx="169857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ko-KR" altLang="en-US" sz="2199" b="1">
                <a:solidFill>
                  <a:srgbClr val="FEFBEE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개발의 즐거움</a:t>
            </a:r>
            <a:endParaRPr lang="en-US" sz="2199" b="1" dirty="0">
              <a:solidFill>
                <a:srgbClr val="FEFBEE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810449" y="6962313"/>
            <a:ext cx="2913502" cy="73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팀 </a:t>
            </a:r>
            <a:r>
              <a:rPr lang="ko-KR" alt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프로젝트를 리드 하고 완성까지 시키는 경험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413963" y="6962313"/>
            <a:ext cx="3633888" cy="73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팀원들을 어떻게 이끌고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가야하는지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잘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알수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있게해준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계기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294536" y="7098321"/>
            <a:ext cx="3148379" cy="73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혼자 개발하는 것 보다 더욱더 즐거운 개발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1139" y="2311824"/>
            <a:ext cx="15305723" cy="6359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51"/>
              </a:lnSpc>
            </a:pP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생각으로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떠올린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이미지를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구현하는데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, </a:t>
            </a:r>
          </a:p>
          <a:p>
            <a:pPr algn="just">
              <a:lnSpc>
                <a:spcPts val="4951"/>
              </a:lnSpc>
            </a:pP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이를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실제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게임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내에서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작동하는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로직으로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만드는것이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너무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어려웠습니다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.</a:t>
            </a:r>
          </a:p>
          <a:p>
            <a:pPr algn="just">
              <a:lnSpc>
                <a:spcPts val="4951"/>
              </a:lnSpc>
            </a:pPr>
            <a:endParaRPr lang="en-US" sz="3536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Noto Sans Kr"/>
              <a:sym typeface="Noto Sans Kr"/>
            </a:endParaRPr>
          </a:p>
          <a:p>
            <a:pPr algn="just">
              <a:lnSpc>
                <a:spcPts val="4951"/>
              </a:lnSpc>
            </a:pP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AI로부터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코드를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받아서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사용하기만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할 뿐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내부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로직이나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흐름을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이해하지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못한체</a:t>
            </a:r>
            <a:endParaRPr lang="en-US" sz="3536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Noto Sans Kr"/>
              <a:sym typeface="Noto Sans Kr"/>
            </a:endParaRPr>
          </a:p>
          <a:p>
            <a:pPr algn="just">
              <a:lnSpc>
                <a:spcPts val="4951"/>
              </a:lnSpc>
            </a:pP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그저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작동만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할뿐인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코드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덩어리들만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만들었고</a:t>
            </a:r>
            <a:endParaRPr lang="en-US" sz="3536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Noto Sans Kr"/>
              <a:sym typeface="Noto Sans Kr"/>
            </a:endParaRPr>
          </a:p>
          <a:p>
            <a:pPr algn="just">
              <a:lnSpc>
                <a:spcPts val="4951"/>
              </a:lnSpc>
            </a:pP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그것들은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길고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장황한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코드라는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결과로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돌아왔습니다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.</a:t>
            </a:r>
          </a:p>
          <a:p>
            <a:pPr algn="just">
              <a:lnSpc>
                <a:spcPts val="4951"/>
              </a:lnSpc>
            </a:pPr>
            <a:endParaRPr lang="en-US" sz="3536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Noto Sans Kr"/>
              <a:sym typeface="Noto Sans Kr"/>
            </a:endParaRPr>
          </a:p>
          <a:p>
            <a:pPr algn="just">
              <a:lnSpc>
                <a:spcPts val="4951"/>
              </a:lnSpc>
            </a:pP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팀원들이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도와주지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않았더라면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,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게임의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완성은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커녕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다른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파트와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이어지지도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못하고</a:t>
            </a:r>
            <a:endParaRPr lang="en-US" sz="3536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Noto Sans Kr"/>
              <a:sym typeface="Noto Sans Kr"/>
            </a:endParaRPr>
          </a:p>
          <a:p>
            <a:pPr algn="just">
              <a:lnSpc>
                <a:spcPts val="4951"/>
              </a:lnSpc>
              <a:spcBef>
                <a:spcPct val="0"/>
              </a:spcBef>
            </a:pP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끝났을게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 </a:t>
            </a:r>
            <a:r>
              <a:rPr lang="en-US" sz="3536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분명합니다</a:t>
            </a:r>
            <a:r>
              <a:rPr lang="en-US" sz="3536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Noto Sans Kr"/>
                <a:sym typeface="Noto Sans Kr"/>
              </a:rPr>
              <a:t>.</a:t>
            </a:r>
          </a:p>
          <a:p>
            <a:pPr algn="just">
              <a:lnSpc>
                <a:spcPts val="4951"/>
              </a:lnSpc>
              <a:spcBef>
                <a:spcPct val="0"/>
              </a:spcBef>
            </a:pPr>
            <a:endParaRPr lang="en-US" sz="3536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F3BCC858-DA00-49BA-89BD-00D0C42F1D9E}"/>
              </a:ext>
            </a:extLst>
          </p:cNvPr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C39BD42-54BA-4750-ADBC-2B54B07975BC}"/>
              </a:ext>
            </a:extLst>
          </p:cNvPr>
          <p:cNvSpPr txBox="1"/>
          <p:nvPr/>
        </p:nvSpPr>
        <p:spPr>
          <a:xfrm>
            <a:off x="923832" y="765070"/>
            <a:ext cx="5248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09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프로젝트 종료 후 감상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이승준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A8F50C-F764-BED6-6305-A7D3B73CD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DCA671A-FA3A-6DE1-B971-C0ADB9EE0FB6}"/>
              </a:ext>
            </a:extLst>
          </p:cNvPr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6E6F5565-3C6B-F905-BCFC-9C7D99C72425}"/>
              </a:ext>
            </a:extLst>
          </p:cNvPr>
          <p:cNvSpPr txBox="1"/>
          <p:nvPr/>
        </p:nvSpPr>
        <p:spPr>
          <a:xfrm>
            <a:off x="8420103" y="3968148"/>
            <a:ext cx="9982200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8801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558801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61EE4517-FF74-E64B-168B-C892495706C6}"/>
              </a:ext>
            </a:extLst>
          </p:cNvPr>
          <p:cNvSpPr txBox="1"/>
          <p:nvPr/>
        </p:nvSpPr>
        <p:spPr>
          <a:xfrm>
            <a:off x="1905000" y="3009900"/>
            <a:ext cx="14554200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ct val="150000"/>
              </a:lnSpc>
            </a:pPr>
            <a:r>
              <a:rPr lang="en-US" altLang="ko-KR" sz="24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SFML의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문법들을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처음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쓰는데 어려움이 있었고 팀플도 처음 하다 보니 </a:t>
            </a:r>
            <a:r>
              <a:rPr lang="ko-KR" altLang="en-US" sz="24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의논에서든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코드 구현을 부탁 </a:t>
            </a:r>
            <a:r>
              <a:rPr lang="ko-KR" altLang="en-US" sz="24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받았을때도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어려움이 많았지만 그만큼 좋은 경험이 되었고 완성도를 보니 팀플에 재미를 알게 되어서 좋았습니다 </a:t>
            </a:r>
            <a:endParaRPr lang="en-US" altLang="ko-KR" sz="2400" dirty="0">
              <a:solidFill>
                <a:srgbClr val="090807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A6FFB3FD-B41F-47AC-99F0-05E0AAA905FC}"/>
              </a:ext>
            </a:extLst>
          </p:cNvPr>
          <p:cNvSpPr txBox="1"/>
          <p:nvPr/>
        </p:nvSpPr>
        <p:spPr>
          <a:xfrm>
            <a:off x="923832" y="765070"/>
            <a:ext cx="4486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09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종료 후 감상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이우진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2316836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27389" y="4689475"/>
            <a:ext cx="12433221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SFML의 문법들을 처음 쓰는 거다보니 초반에 장벽이 좀 있었지만 완성해놓고 보니 뿌듯합니다.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팀원들 다들 고생 많았습니다.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30A4D76-CE8E-4999-B605-5D09E64B8249}"/>
              </a:ext>
            </a:extLst>
          </p:cNvPr>
          <p:cNvSpPr/>
          <p:nvPr/>
        </p:nvSpPr>
        <p:spPr>
          <a:xfrm>
            <a:off x="860320" y="1347066"/>
            <a:ext cx="16818080" cy="48624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E764AB09-FE0C-4987-8C8A-2A1FE4A0E63E}"/>
              </a:ext>
            </a:extLst>
          </p:cNvPr>
          <p:cNvSpPr txBox="1"/>
          <p:nvPr/>
        </p:nvSpPr>
        <p:spPr>
          <a:xfrm>
            <a:off x="923832" y="765070"/>
            <a:ext cx="4486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09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종료 후 감상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최지호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71447" y="5840144"/>
            <a:ext cx="14545107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423833" y="4381500"/>
            <a:ext cx="384051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Q &amp; 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41506" y="3804726"/>
            <a:ext cx="372472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WATCH YOUR STEP!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60320" y="1478822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923832" y="765070"/>
            <a:ext cx="163115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코드구조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886200" y="2121143"/>
            <a:ext cx="10201469" cy="7302433"/>
            <a:chOff x="0" y="0"/>
            <a:chExt cx="2686807" cy="19232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86807" cy="1923274"/>
            </a:xfrm>
            <a:custGeom>
              <a:avLst/>
              <a:gdLst/>
              <a:ahLst/>
              <a:cxnLst/>
              <a:rect l="l" t="t" r="r" b="b"/>
              <a:pathLst>
                <a:path w="2686807" h="1923274">
                  <a:moveTo>
                    <a:pt x="0" y="0"/>
                  </a:moveTo>
                  <a:lnTo>
                    <a:pt x="2686807" y="0"/>
                  </a:lnTo>
                  <a:lnTo>
                    <a:pt x="2686807" y="1923274"/>
                  </a:lnTo>
                  <a:lnTo>
                    <a:pt x="0" y="19232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686807" cy="196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836002" y="1771957"/>
            <a:ext cx="2311226" cy="698372"/>
            <a:chOff x="0" y="0"/>
            <a:chExt cx="608718" cy="1839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08718" cy="183933"/>
            </a:xfrm>
            <a:custGeom>
              <a:avLst/>
              <a:gdLst/>
              <a:ahLst/>
              <a:cxnLst/>
              <a:rect l="l" t="t" r="r" b="b"/>
              <a:pathLst>
                <a:path w="608718" h="183933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836002" y="1886193"/>
            <a:ext cx="2311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통합 헤더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070165" y="6757910"/>
            <a:ext cx="2311226" cy="698372"/>
            <a:chOff x="0" y="0"/>
            <a:chExt cx="608718" cy="1839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08718" cy="183933"/>
            </a:xfrm>
            <a:custGeom>
              <a:avLst/>
              <a:gdLst/>
              <a:ahLst/>
              <a:cxnLst/>
              <a:rect l="l" t="t" r="r" b="b"/>
              <a:pathLst>
                <a:path w="608718" h="183933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070165" y="6872146"/>
            <a:ext cx="2311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충돌 클래스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138212" y="6757910"/>
            <a:ext cx="2311226" cy="698372"/>
            <a:chOff x="0" y="0"/>
            <a:chExt cx="608718" cy="1839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08718" cy="183933"/>
            </a:xfrm>
            <a:custGeom>
              <a:avLst/>
              <a:gdLst/>
              <a:ahLst/>
              <a:cxnLst/>
              <a:rect l="l" t="t" r="r" b="b"/>
              <a:pathLst>
                <a:path w="608718" h="183933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138212" y="6872146"/>
            <a:ext cx="2311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플레이어 클래스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606538" y="6757910"/>
            <a:ext cx="2311226" cy="698372"/>
            <a:chOff x="0" y="0"/>
            <a:chExt cx="608718" cy="1839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8718" cy="183933"/>
            </a:xfrm>
            <a:custGeom>
              <a:avLst/>
              <a:gdLst/>
              <a:ahLst/>
              <a:cxnLst/>
              <a:rect l="l" t="t" r="r" b="b"/>
              <a:pathLst>
                <a:path w="608718" h="183933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606538" y="6872146"/>
            <a:ext cx="2311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발판 클래스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1533791" y="6757910"/>
            <a:ext cx="2311226" cy="698372"/>
            <a:chOff x="0" y="0"/>
            <a:chExt cx="608718" cy="1839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08718" cy="183933"/>
            </a:xfrm>
            <a:custGeom>
              <a:avLst/>
              <a:gdLst/>
              <a:ahLst/>
              <a:cxnLst/>
              <a:rect l="l" t="t" r="r" b="b"/>
              <a:pathLst>
                <a:path w="608718" h="183933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533791" y="6872146"/>
            <a:ext cx="2311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그리드 클래스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1533791" y="3432354"/>
            <a:ext cx="2311226" cy="698372"/>
            <a:chOff x="0" y="0"/>
            <a:chExt cx="608718" cy="18393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08718" cy="183933"/>
            </a:xfrm>
            <a:custGeom>
              <a:avLst/>
              <a:gdLst/>
              <a:ahLst/>
              <a:cxnLst/>
              <a:rect l="l" t="t" r="r" b="b"/>
              <a:pathLst>
                <a:path w="608718" h="183933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1533791" y="3546590"/>
            <a:ext cx="2311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카메라 클래스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7836002" y="3432354"/>
            <a:ext cx="2311226" cy="698372"/>
            <a:chOff x="0" y="0"/>
            <a:chExt cx="608718" cy="18393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08718" cy="183933"/>
            </a:xfrm>
            <a:custGeom>
              <a:avLst/>
              <a:gdLst/>
              <a:ahLst/>
              <a:cxnLst/>
              <a:rect l="l" t="t" r="r" b="b"/>
              <a:pathLst>
                <a:path w="608718" h="183933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7836002" y="3546590"/>
            <a:ext cx="2311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스크린 클래스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7614927" y="5097513"/>
            <a:ext cx="2610851" cy="698372"/>
            <a:chOff x="0" y="0"/>
            <a:chExt cx="687631" cy="18393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87631" cy="183933"/>
            </a:xfrm>
            <a:custGeom>
              <a:avLst/>
              <a:gdLst/>
              <a:ahLst/>
              <a:cxnLst/>
              <a:rect l="l" t="t" r="r" b="b"/>
              <a:pathLst>
                <a:path w="687631" h="183933">
                  <a:moveTo>
                    <a:pt x="91967" y="0"/>
                  </a:moveTo>
                  <a:lnTo>
                    <a:pt x="595665" y="0"/>
                  </a:lnTo>
                  <a:cubicBezTo>
                    <a:pt x="620056" y="0"/>
                    <a:pt x="643448" y="9689"/>
                    <a:pt x="660695" y="26936"/>
                  </a:cubicBezTo>
                  <a:cubicBezTo>
                    <a:pt x="677942" y="44184"/>
                    <a:pt x="687631" y="67576"/>
                    <a:pt x="687631" y="91967"/>
                  </a:cubicBezTo>
                  <a:lnTo>
                    <a:pt x="687631" y="91967"/>
                  </a:lnTo>
                  <a:cubicBezTo>
                    <a:pt x="687631" y="116358"/>
                    <a:pt x="677942" y="139750"/>
                    <a:pt x="660695" y="156997"/>
                  </a:cubicBezTo>
                  <a:cubicBezTo>
                    <a:pt x="643448" y="174244"/>
                    <a:pt x="620056" y="183933"/>
                    <a:pt x="595665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687631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7614927" y="5211749"/>
            <a:ext cx="261085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게임매니저 클래스</a:t>
            </a:r>
          </a:p>
        </p:txBody>
      </p:sp>
      <p:sp>
        <p:nvSpPr>
          <p:cNvPr id="39" name="AutoShape 39"/>
          <p:cNvSpPr/>
          <p:nvPr/>
        </p:nvSpPr>
        <p:spPr>
          <a:xfrm>
            <a:off x="9010665" y="2470329"/>
            <a:ext cx="0" cy="1181751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flipH="1">
            <a:off x="10102647" y="3781540"/>
            <a:ext cx="137548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 flipV="1">
            <a:off x="8986935" y="3926379"/>
            <a:ext cx="0" cy="137548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 flipH="1">
            <a:off x="5293825" y="6253085"/>
            <a:ext cx="7395579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 flipH="1" flipV="1">
            <a:off x="5293825" y="6252208"/>
            <a:ext cx="0" cy="562349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 flipV="1">
            <a:off x="7829374" y="6252208"/>
            <a:ext cx="0" cy="589208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 flipV="1">
            <a:off x="10244828" y="6253085"/>
            <a:ext cx="0" cy="589208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AutoShape 46"/>
          <p:cNvSpPr/>
          <p:nvPr/>
        </p:nvSpPr>
        <p:spPr>
          <a:xfrm flipV="1">
            <a:off x="12705366" y="6226226"/>
            <a:ext cx="0" cy="589208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7" name="AutoShape 47"/>
          <p:cNvSpPr/>
          <p:nvPr/>
        </p:nvSpPr>
        <p:spPr>
          <a:xfrm flipV="1">
            <a:off x="8967885" y="5663876"/>
            <a:ext cx="0" cy="589208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48"/>
          <p:cNvSpPr/>
          <p:nvPr/>
        </p:nvSpPr>
        <p:spPr>
          <a:xfrm flipH="1" flipV="1">
            <a:off x="5336594" y="3781540"/>
            <a:ext cx="2499407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9" name="Group 49"/>
          <p:cNvGrpSpPr/>
          <p:nvPr/>
        </p:nvGrpSpPr>
        <p:grpSpPr>
          <a:xfrm>
            <a:off x="3886200" y="3432354"/>
            <a:ext cx="1497996" cy="698372"/>
            <a:chOff x="0" y="0"/>
            <a:chExt cx="394534" cy="183933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394534" cy="183933"/>
            </a:xfrm>
            <a:custGeom>
              <a:avLst/>
              <a:gdLst/>
              <a:ahLst/>
              <a:cxnLst/>
              <a:rect l="l" t="t" r="r" b="b"/>
              <a:pathLst>
                <a:path w="394534" h="183933">
                  <a:moveTo>
                    <a:pt x="91967" y="0"/>
                  </a:moveTo>
                  <a:lnTo>
                    <a:pt x="302567" y="0"/>
                  </a:lnTo>
                  <a:cubicBezTo>
                    <a:pt x="353359" y="0"/>
                    <a:pt x="394534" y="41175"/>
                    <a:pt x="394534" y="91967"/>
                  </a:cubicBezTo>
                  <a:lnTo>
                    <a:pt x="394534" y="91967"/>
                  </a:lnTo>
                  <a:cubicBezTo>
                    <a:pt x="394534" y="116358"/>
                    <a:pt x="384845" y="139750"/>
                    <a:pt x="367598" y="156997"/>
                  </a:cubicBezTo>
                  <a:cubicBezTo>
                    <a:pt x="350351" y="174244"/>
                    <a:pt x="326958" y="183933"/>
                    <a:pt x="302567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394534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3886200" y="3546590"/>
            <a:ext cx="14979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</a:t>
            </a:r>
          </a:p>
        </p:txBody>
      </p:sp>
      <p:sp>
        <p:nvSpPr>
          <p:cNvPr id="53" name="AutoShape 53"/>
          <p:cNvSpPr/>
          <p:nvPr/>
        </p:nvSpPr>
        <p:spPr>
          <a:xfrm flipH="1">
            <a:off x="9005145" y="3244534"/>
            <a:ext cx="238965" cy="222499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AutoShape 54"/>
          <p:cNvSpPr/>
          <p:nvPr/>
        </p:nvSpPr>
        <p:spPr>
          <a:xfrm flipH="1" flipV="1">
            <a:off x="8825974" y="3244534"/>
            <a:ext cx="188757" cy="209756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AutoShape 55"/>
          <p:cNvSpPr/>
          <p:nvPr/>
        </p:nvSpPr>
        <p:spPr>
          <a:xfrm flipH="1">
            <a:off x="10057615" y="3606453"/>
            <a:ext cx="179226" cy="213784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6" name="AutoShape 56"/>
          <p:cNvSpPr/>
          <p:nvPr/>
        </p:nvSpPr>
        <p:spPr>
          <a:xfrm flipH="1" flipV="1">
            <a:off x="10052849" y="3746366"/>
            <a:ext cx="188757" cy="209756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7" name="AutoShape 57"/>
          <p:cNvSpPr/>
          <p:nvPr/>
        </p:nvSpPr>
        <p:spPr>
          <a:xfrm flipH="1" flipV="1">
            <a:off x="8982045" y="4095908"/>
            <a:ext cx="188757" cy="209756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8" name="AutoShape 58"/>
          <p:cNvSpPr/>
          <p:nvPr/>
        </p:nvSpPr>
        <p:spPr>
          <a:xfrm flipH="1">
            <a:off x="8797790" y="4095403"/>
            <a:ext cx="179226" cy="213784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AutoShape 59"/>
          <p:cNvSpPr/>
          <p:nvPr/>
        </p:nvSpPr>
        <p:spPr>
          <a:xfrm flipH="1" flipV="1">
            <a:off x="8967885" y="5785102"/>
            <a:ext cx="188757" cy="209756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AutoShape 60"/>
          <p:cNvSpPr/>
          <p:nvPr/>
        </p:nvSpPr>
        <p:spPr>
          <a:xfrm flipH="1" flipV="1">
            <a:off x="5398357" y="3794283"/>
            <a:ext cx="188757" cy="209756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1" name="AutoShape 61"/>
          <p:cNvSpPr/>
          <p:nvPr/>
        </p:nvSpPr>
        <p:spPr>
          <a:xfrm flipH="1">
            <a:off x="8753198" y="5762266"/>
            <a:ext cx="238965" cy="222499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2" name="AutoShape 62"/>
          <p:cNvSpPr/>
          <p:nvPr/>
        </p:nvSpPr>
        <p:spPr>
          <a:xfrm flipH="1">
            <a:off x="5397178" y="3594215"/>
            <a:ext cx="189936" cy="186126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0EDF09-BF6F-806F-BB55-D3E84E8A9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6A3B820-50FD-58EB-A8DC-4EB1671B8CD5}"/>
              </a:ext>
            </a:extLst>
          </p:cNvPr>
          <p:cNvSpPr/>
          <p:nvPr/>
        </p:nvSpPr>
        <p:spPr>
          <a:xfrm>
            <a:off x="1871447" y="5840144"/>
            <a:ext cx="14545107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918E8A8-865B-219D-623C-057EEB1AB494}"/>
              </a:ext>
            </a:extLst>
          </p:cNvPr>
          <p:cNvSpPr txBox="1"/>
          <p:nvPr/>
        </p:nvSpPr>
        <p:spPr>
          <a:xfrm>
            <a:off x="2423833" y="4381500"/>
            <a:ext cx="384051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ko-KR" altLang="en-US" sz="45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45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45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이승준</a:t>
            </a:r>
            <a:endParaRPr lang="en-US" sz="4500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6F5A0FC-952C-51B6-7373-3FBE445A30F9}"/>
              </a:ext>
            </a:extLst>
          </p:cNvPr>
          <p:cNvSpPr txBox="1"/>
          <p:nvPr/>
        </p:nvSpPr>
        <p:spPr>
          <a:xfrm>
            <a:off x="2441506" y="3804726"/>
            <a:ext cx="372472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WATCH YOUR STEP!</a:t>
            </a:r>
          </a:p>
        </p:txBody>
      </p:sp>
    </p:spTree>
    <p:extLst>
      <p:ext uri="{BB962C8B-B14F-4D97-AF65-F5344CB8AC3E}">
        <p14:creationId xmlns:p14="http://schemas.microsoft.com/office/powerpoint/2010/main" val="125881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0320" y="2273917"/>
            <a:ext cx="11301259" cy="5043187"/>
          </a:xfrm>
          <a:custGeom>
            <a:avLst/>
            <a:gdLst/>
            <a:ahLst/>
            <a:cxnLst/>
            <a:rect l="l" t="t" r="r" b="b"/>
            <a:pathLst>
              <a:path w="11301259" h="5043187">
                <a:moveTo>
                  <a:pt x="0" y="0"/>
                </a:moveTo>
                <a:lnTo>
                  <a:pt x="11301259" y="0"/>
                </a:lnTo>
                <a:lnTo>
                  <a:pt x="11301259" y="5043186"/>
                </a:lnTo>
                <a:lnTo>
                  <a:pt x="0" y="5043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496800" y="3467100"/>
            <a:ext cx="4695468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1E1E1E"/>
                </a:solidFill>
                <a:latin typeface="Noto Sans Kr"/>
                <a:ea typeface="Noto Sans Kr"/>
                <a:cs typeface="Noto Sans Kr"/>
                <a:sym typeface="Noto Sans Kr"/>
              </a:rPr>
              <a:t>표시될</a:t>
            </a:r>
            <a:r>
              <a:rPr lang="en-US" sz="3399" dirty="0">
                <a:solidFill>
                  <a:srgbClr val="1E1E1E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399" dirty="0" err="1">
                <a:solidFill>
                  <a:srgbClr val="1E1E1E"/>
                </a:solidFill>
                <a:latin typeface="Noto Sans Kr"/>
                <a:ea typeface="Noto Sans Kr"/>
                <a:cs typeface="Noto Sans Kr"/>
                <a:sym typeface="Noto Sans Kr"/>
              </a:rPr>
              <a:t>게임</a:t>
            </a:r>
            <a:r>
              <a:rPr lang="en-US" sz="3399" dirty="0">
                <a:solidFill>
                  <a:srgbClr val="1E1E1E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399" dirty="0" err="1">
                <a:solidFill>
                  <a:srgbClr val="1E1E1E"/>
                </a:solidFill>
                <a:latin typeface="Noto Sans Kr"/>
                <a:ea typeface="Noto Sans Kr"/>
                <a:cs typeface="Noto Sans Kr"/>
                <a:sym typeface="Noto Sans Kr"/>
              </a:rPr>
              <a:t>화면</a:t>
            </a:r>
            <a:r>
              <a:rPr lang="en-US" sz="3399" dirty="0">
                <a:solidFill>
                  <a:srgbClr val="1E1E1E"/>
                </a:solidFill>
                <a:latin typeface="Noto Sans Kr"/>
                <a:ea typeface="Noto Sans Kr"/>
                <a:cs typeface="Noto Sans Kr"/>
                <a:sym typeface="Noto Sans Kr"/>
              </a:rPr>
              <a:t> 4종류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1E1E1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1E1E1E"/>
                </a:solidFill>
                <a:latin typeface="Noto Sans Kr"/>
                <a:ea typeface="Noto Sans Kr"/>
                <a:cs typeface="Noto Sans Kr"/>
                <a:sym typeface="Noto Sans Kr"/>
              </a:rPr>
              <a:t>타이틀에</a:t>
            </a:r>
            <a:r>
              <a:rPr lang="en-US" sz="3399" dirty="0">
                <a:solidFill>
                  <a:srgbClr val="1E1E1E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399" dirty="0" err="1">
                <a:solidFill>
                  <a:srgbClr val="1E1E1E"/>
                </a:solidFill>
                <a:latin typeface="Noto Sans Kr"/>
                <a:ea typeface="Noto Sans Kr"/>
                <a:cs typeface="Noto Sans Kr"/>
                <a:sym typeface="Noto Sans Kr"/>
              </a:rPr>
              <a:t>나올</a:t>
            </a:r>
            <a:r>
              <a:rPr lang="en-US" sz="3399" dirty="0">
                <a:solidFill>
                  <a:srgbClr val="1E1E1E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399" dirty="0" err="1">
                <a:solidFill>
                  <a:srgbClr val="1E1E1E"/>
                </a:solidFill>
                <a:latin typeface="Noto Sans Kr"/>
                <a:ea typeface="Noto Sans Kr"/>
                <a:cs typeface="Noto Sans Kr"/>
                <a:sym typeface="Noto Sans Kr"/>
              </a:rPr>
              <a:t>버튼</a:t>
            </a:r>
            <a:r>
              <a:rPr lang="en-US" sz="3399" dirty="0">
                <a:solidFill>
                  <a:srgbClr val="1E1E1E"/>
                </a:solidFill>
                <a:latin typeface="Noto Sans Kr"/>
                <a:ea typeface="Noto Sans Kr"/>
                <a:cs typeface="Noto Sans Kr"/>
                <a:sym typeface="Noto Sans Kr"/>
              </a:rPr>
              <a:t> 2종과 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1E1E1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FE58405-27BE-4A0A-9F20-B116E59B792B}"/>
              </a:ext>
            </a:extLst>
          </p:cNvPr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198DA3F9-7268-4E01-B2F0-39491824BD8F}"/>
              </a:ext>
            </a:extLst>
          </p:cNvPr>
          <p:cNvSpPr txBox="1"/>
          <p:nvPr/>
        </p:nvSpPr>
        <p:spPr>
          <a:xfrm>
            <a:off x="923832" y="765070"/>
            <a:ext cx="5248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이승준  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화면 나누기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590" y="2063352"/>
            <a:ext cx="16423710" cy="3510568"/>
          </a:xfrm>
          <a:custGeom>
            <a:avLst/>
            <a:gdLst/>
            <a:ahLst/>
            <a:cxnLst/>
            <a:rect l="l" t="t" r="r" b="b"/>
            <a:pathLst>
              <a:path w="16423710" h="3510568">
                <a:moveTo>
                  <a:pt x="0" y="0"/>
                </a:moveTo>
                <a:lnTo>
                  <a:pt x="16423710" y="0"/>
                </a:lnTo>
                <a:lnTo>
                  <a:pt x="16423710" y="3510568"/>
                </a:lnTo>
                <a:lnTo>
                  <a:pt x="0" y="35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53741" y="6799899"/>
            <a:ext cx="735722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E1E1E"/>
                </a:solidFill>
                <a:latin typeface="Noto Sans Kr"/>
                <a:ea typeface="Noto Sans Kr"/>
                <a:cs typeface="Noto Sans Kr"/>
                <a:sym typeface="Noto Sans Kr"/>
              </a:rPr>
              <a:t>스크린에 출력될 이미지들을  맴버 초기화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F78AAA7-BFDF-4603-9D61-913BE3B1B614}"/>
              </a:ext>
            </a:extLst>
          </p:cNvPr>
          <p:cNvSpPr/>
          <p:nvPr/>
        </p:nvSpPr>
        <p:spPr>
          <a:xfrm>
            <a:off x="860320" y="1347066"/>
            <a:ext cx="1656736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ACB8A71D-FAE8-47F7-919B-1E2C9C21CB8F}"/>
              </a:ext>
            </a:extLst>
          </p:cNvPr>
          <p:cNvSpPr txBox="1"/>
          <p:nvPr/>
        </p:nvSpPr>
        <p:spPr>
          <a:xfrm>
            <a:off x="923832" y="765070"/>
            <a:ext cx="5248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파트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이승준  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 UI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초기화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2030</Words>
  <Application>Microsoft Office PowerPoint</Application>
  <PresentationFormat>사용자 지정</PresentationFormat>
  <Paragraphs>386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70" baseType="lpstr">
      <vt:lpstr>Source Han Sans KR Bold</vt:lpstr>
      <vt:lpstr>Noto Sans KR</vt:lpstr>
      <vt:lpstr>Raleway Medium</vt:lpstr>
      <vt:lpstr>Source Han Sans KR</vt:lpstr>
      <vt:lpstr>Arial</vt:lpstr>
      <vt:lpstr>Source Han Sans KR Medium</vt:lpstr>
      <vt:lpstr>Raleway</vt:lpstr>
      <vt:lpstr>Noto Sans KR</vt:lpstr>
      <vt:lpstr>Raleway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옐로우 블랙 깔끔한 보고서 프레젠테이션</dc:title>
  <dc:creator>LEEYUNGI</dc:creator>
  <cp:lastModifiedBy>8201099464864</cp:lastModifiedBy>
  <cp:revision>16</cp:revision>
  <dcterms:created xsi:type="dcterms:W3CDTF">2006-08-16T00:00:00Z</dcterms:created>
  <dcterms:modified xsi:type="dcterms:W3CDTF">2025-07-31T13:42:29Z</dcterms:modified>
  <dc:identifier>DAGus1vuxoc</dc:identifier>
</cp:coreProperties>
</file>